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7"/>
  </p:notesMasterIdLst>
  <p:sldIdLst>
    <p:sldId id="746" r:id="rId2"/>
    <p:sldId id="813" r:id="rId3"/>
    <p:sldId id="788" r:id="rId4"/>
    <p:sldId id="829" r:id="rId5"/>
    <p:sldId id="820" r:id="rId6"/>
    <p:sldId id="821" r:id="rId7"/>
    <p:sldId id="822" r:id="rId8"/>
    <p:sldId id="823" r:id="rId9"/>
    <p:sldId id="773" r:id="rId10"/>
    <p:sldId id="778" r:id="rId11"/>
    <p:sldId id="796" r:id="rId12"/>
    <p:sldId id="766" r:id="rId13"/>
    <p:sldId id="804" r:id="rId14"/>
    <p:sldId id="830" r:id="rId15"/>
    <p:sldId id="314" r:id="rId16"/>
    <p:sldId id="807" r:id="rId17"/>
    <p:sldId id="790" r:id="rId18"/>
    <p:sldId id="791" r:id="rId19"/>
    <p:sldId id="770" r:id="rId20"/>
    <p:sldId id="768" r:id="rId21"/>
    <p:sldId id="774" r:id="rId22"/>
    <p:sldId id="775" r:id="rId23"/>
    <p:sldId id="824" r:id="rId24"/>
    <p:sldId id="789" r:id="rId25"/>
    <p:sldId id="809" r:id="rId26"/>
    <p:sldId id="825" r:id="rId27"/>
    <p:sldId id="759" r:id="rId28"/>
    <p:sldId id="747" r:id="rId29"/>
    <p:sldId id="761" r:id="rId30"/>
    <p:sldId id="763" r:id="rId31"/>
    <p:sldId id="762" r:id="rId32"/>
    <p:sldId id="801" r:id="rId33"/>
    <p:sldId id="817" r:id="rId34"/>
    <p:sldId id="794" r:id="rId35"/>
    <p:sldId id="819" r:id="rId36"/>
    <p:sldId id="798" r:id="rId37"/>
    <p:sldId id="795" r:id="rId38"/>
    <p:sldId id="797" r:id="rId39"/>
    <p:sldId id="799" r:id="rId40"/>
    <p:sldId id="810" r:id="rId41"/>
    <p:sldId id="818" r:id="rId42"/>
    <p:sldId id="826" r:id="rId43"/>
    <p:sldId id="827" r:id="rId44"/>
    <p:sldId id="828" r:id="rId45"/>
    <p:sldId id="816" r:id="rId4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4" autoAdjust="0"/>
    <p:restoredTop sz="85983" autoAdjust="0"/>
  </p:normalViewPr>
  <p:slideViewPr>
    <p:cSldViewPr>
      <p:cViewPr varScale="1">
        <p:scale>
          <a:sx n="95" d="100"/>
          <a:sy n="95" d="100"/>
        </p:scale>
        <p:origin x="1541" y="67"/>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ata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svg"/><Relationship Id="rId1" Type="http://schemas.openxmlformats.org/officeDocument/2006/relationships/image" Target="../media/image61.png"/><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216E63D-CBE1-47D1-971D-D19E0E8A8FC3}"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A134D086-EB35-479B-BCB2-A4FC4CA30380}">
      <dgm:prSet phldrT="[Text]"/>
      <dgm:spPr/>
      <dgm:t>
        <a:bodyPr/>
        <a:lstStyle/>
        <a:p>
          <a:pPr algn="ctr"/>
          <a:r>
            <a:rPr lang="en-US" b="1" dirty="0">
              <a:solidFill>
                <a:schemeClr val="accent2"/>
              </a:solidFill>
            </a:rPr>
            <a:t>Use of AI by companies and organizations</a:t>
          </a:r>
        </a:p>
      </dgm:t>
    </dgm:pt>
    <dgm:pt modelId="{6A8DC8BF-72FC-408B-9777-5DEC76AF5B6B}" type="parTrans" cxnId="{7CEC442A-C2AF-454D-87FF-C23BAF698F33}">
      <dgm:prSet/>
      <dgm:spPr/>
      <dgm:t>
        <a:bodyPr/>
        <a:lstStyle/>
        <a:p>
          <a:endParaRPr lang="en-US"/>
        </a:p>
      </dgm:t>
    </dgm:pt>
    <dgm:pt modelId="{6AFF4D62-BF0A-4087-88EC-F409FDBD1BE2}" type="sibTrans" cxnId="{7CEC442A-C2AF-454D-87FF-C23BAF698F33}">
      <dgm:prSet/>
      <dgm:spPr/>
      <dgm:t>
        <a:bodyPr/>
        <a:lstStyle/>
        <a:p>
          <a:endParaRPr lang="en-US"/>
        </a:p>
      </dgm:t>
    </dgm:pt>
    <dgm:pt modelId="{50A2CA05-A47E-40F3-8C4C-B78F6A4D8A93}">
      <dgm:prSet phldrT="[Text]"/>
      <dgm:spPr/>
      <dgm:t>
        <a:bodyPr/>
        <a:lstStyle/>
        <a:p>
          <a:r>
            <a:rPr lang="en-US" dirty="0"/>
            <a:t>Ensure safety</a:t>
          </a:r>
        </a:p>
      </dgm:t>
    </dgm:pt>
    <dgm:pt modelId="{972F3A07-87E8-4DF5-B140-25220A30A866}" type="parTrans" cxnId="{C897491D-D49B-42ED-B73D-65D229C9A4E3}">
      <dgm:prSet/>
      <dgm:spPr/>
      <dgm:t>
        <a:bodyPr/>
        <a:lstStyle/>
        <a:p>
          <a:endParaRPr lang="en-US"/>
        </a:p>
      </dgm:t>
    </dgm:pt>
    <dgm:pt modelId="{BA81BC62-DCBA-40DB-875F-1F73DB782AC3}" type="sibTrans" cxnId="{C897491D-D49B-42ED-B73D-65D229C9A4E3}">
      <dgm:prSet/>
      <dgm:spPr/>
      <dgm:t>
        <a:bodyPr/>
        <a:lstStyle/>
        <a:p>
          <a:endParaRPr lang="en-US"/>
        </a:p>
      </dgm:t>
    </dgm:pt>
    <dgm:pt modelId="{51939334-B253-4E2C-A961-454675F260AC}">
      <dgm:prSet phldrT="[Text]"/>
      <dgm:spPr/>
      <dgm:t>
        <a:bodyPr/>
        <a:lstStyle/>
        <a:p>
          <a:pPr algn="ctr"/>
          <a:r>
            <a:rPr lang="en-US" b="1" dirty="0"/>
            <a:t>Protect individuals</a:t>
          </a:r>
        </a:p>
      </dgm:t>
    </dgm:pt>
    <dgm:pt modelId="{4AFA6AEB-BCD9-4F5F-9068-42B083C22026}" type="parTrans" cxnId="{6D4ADBD1-3B85-484C-BC10-C606F9CA9CD4}">
      <dgm:prSet/>
      <dgm:spPr/>
      <dgm:t>
        <a:bodyPr/>
        <a:lstStyle/>
        <a:p>
          <a:endParaRPr lang="en-US"/>
        </a:p>
      </dgm:t>
    </dgm:pt>
    <dgm:pt modelId="{4CBC84A2-4E3F-4055-8A4C-FF0DE0CC39D6}" type="sibTrans" cxnId="{6D4ADBD1-3B85-484C-BC10-C606F9CA9CD4}">
      <dgm:prSet/>
      <dgm:spPr/>
      <dgm:t>
        <a:bodyPr/>
        <a:lstStyle/>
        <a:p>
          <a:endParaRPr lang="en-US"/>
        </a:p>
      </dgm:t>
    </dgm:pt>
    <dgm:pt modelId="{BCFEFF8C-3EC3-4EF4-9708-A267F78227B6}">
      <dgm:prSet phldrT="[Text]"/>
      <dgm:spPr/>
      <dgm:t>
        <a:bodyPr/>
        <a:lstStyle/>
        <a:p>
          <a:r>
            <a:rPr lang="en-US" dirty="0"/>
            <a:t>Uphold human rights and values</a:t>
          </a:r>
        </a:p>
      </dgm:t>
    </dgm:pt>
    <dgm:pt modelId="{8EA3966C-3C08-43B2-B785-21F4C2296D52}" type="parTrans" cxnId="{4A80B58A-034F-41E4-A660-1AB32370363A}">
      <dgm:prSet/>
      <dgm:spPr/>
      <dgm:t>
        <a:bodyPr/>
        <a:lstStyle/>
        <a:p>
          <a:endParaRPr lang="en-US"/>
        </a:p>
      </dgm:t>
    </dgm:pt>
    <dgm:pt modelId="{3EE3E378-4E2A-4458-813D-AD3CC9A87D62}" type="sibTrans" cxnId="{4A80B58A-034F-41E4-A660-1AB32370363A}">
      <dgm:prSet/>
      <dgm:spPr/>
      <dgm:t>
        <a:bodyPr/>
        <a:lstStyle/>
        <a:p>
          <a:endParaRPr lang="en-US"/>
        </a:p>
      </dgm:t>
    </dgm:pt>
    <dgm:pt modelId="{FA18C506-4982-4A60-B328-FFB50BBB8D9A}">
      <dgm:prSet/>
      <dgm:spPr/>
      <dgm:t>
        <a:bodyPr/>
        <a:lstStyle/>
        <a:p>
          <a:r>
            <a:rPr lang="en-US" dirty="0"/>
            <a:t>Limit harmful uses of AI</a:t>
          </a:r>
        </a:p>
      </dgm:t>
    </dgm:pt>
    <dgm:pt modelId="{1BBEEB0C-E1FC-4957-B570-1B8386860D04}" type="parTrans" cxnId="{A45E9513-6311-4604-94BB-9498BF16A7AB}">
      <dgm:prSet/>
      <dgm:spPr/>
      <dgm:t>
        <a:bodyPr/>
        <a:lstStyle/>
        <a:p>
          <a:endParaRPr lang="en-US"/>
        </a:p>
      </dgm:t>
    </dgm:pt>
    <dgm:pt modelId="{CCEB5C56-45B1-4819-8FE7-B7F6DE13403D}" type="sibTrans" cxnId="{A45E9513-6311-4604-94BB-9498BF16A7AB}">
      <dgm:prSet/>
      <dgm:spPr/>
      <dgm:t>
        <a:bodyPr/>
        <a:lstStyle/>
        <a:p>
          <a:endParaRPr lang="en-US"/>
        </a:p>
      </dgm:t>
    </dgm:pt>
    <dgm:pt modelId="{F13E7D06-81FA-4558-88D5-47C5103BB0AA}">
      <dgm:prSet/>
      <dgm:spPr/>
      <dgm:t>
        <a:bodyPr/>
        <a:lstStyle/>
        <a:p>
          <a:r>
            <a:rPr lang="en-US" dirty="0"/>
            <a:t>Establish accountability: Liability?</a:t>
          </a:r>
        </a:p>
      </dgm:t>
    </dgm:pt>
    <dgm:pt modelId="{A59AFFB2-36B6-4D90-A849-EF5335EFBCA7}" type="parTrans" cxnId="{F2974331-80EC-4E40-A076-200B0ADFBCFD}">
      <dgm:prSet/>
      <dgm:spPr/>
      <dgm:t>
        <a:bodyPr/>
        <a:lstStyle/>
        <a:p>
          <a:endParaRPr lang="en-US"/>
        </a:p>
      </dgm:t>
    </dgm:pt>
    <dgm:pt modelId="{B719DB70-2EEE-4BA0-B9BA-9ADF0EE7D77B}" type="sibTrans" cxnId="{F2974331-80EC-4E40-A076-200B0ADFBCFD}">
      <dgm:prSet/>
      <dgm:spPr/>
      <dgm:t>
        <a:bodyPr/>
        <a:lstStyle/>
        <a:p>
          <a:endParaRPr lang="en-US"/>
        </a:p>
      </dgm:t>
    </dgm:pt>
    <dgm:pt modelId="{C4F5E714-86FD-419E-9548-51B334F01070}">
      <dgm:prSet/>
      <dgm:spPr/>
      <dgm:t>
        <a:bodyPr/>
        <a:lstStyle/>
        <a:p>
          <a:r>
            <a:rPr lang="en-US" dirty="0"/>
            <a:t>Avoid concentration of power: Winner-takes-All</a:t>
          </a:r>
        </a:p>
      </dgm:t>
    </dgm:pt>
    <dgm:pt modelId="{E9B8F1A1-CD9B-4EE7-9B6B-9069A697F4D8}" type="parTrans" cxnId="{56EA39BF-610F-4F68-8AB9-471F2510DDD9}">
      <dgm:prSet/>
      <dgm:spPr/>
      <dgm:t>
        <a:bodyPr/>
        <a:lstStyle/>
        <a:p>
          <a:endParaRPr lang="en-US"/>
        </a:p>
      </dgm:t>
    </dgm:pt>
    <dgm:pt modelId="{696E55F1-619B-4E5E-A5D5-D7CBA8BA1847}" type="sibTrans" cxnId="{56EA39BF-610F-4F68-8AB9-471F2510DDD9}">
      <dgm:prSet/>
      <dgm:spPr/>
      <dgm:t>
        <a:bodyPr/>
        <a:lstStyle/>
        <a:p>
          <a:endParaRPr lang="en-US"/>
        </a:p>
      </dgm:t>
    </dgm:pt>
    <dgm:pt modelId="{766CA1A5-C5E8-4632-9D55-A9D543E3C578}">
      <dgm:prSet/>
      <dgm:spPr/>
      <dgm:t>
        <a:bodyPr/>
        <a:lstStyle/>
        <a:p>
          <a:r>
            <a:rPr lang="en-US" dirty="0"/>
            <a:t>Ensure fairness: Equal opportunity/equal impact. Reflect diversity/inclusion</a:t>
          </a:r>
        </a:p>
      </dgm:t>
    </dgm:pt>
    <dgm:pt modelId="{99350BE8-9FFE-425C-9582-6C7A6ECEB773}" type="parTrans" cxnId="{262C51A0-8D81-47B9-A772-5D662C14F2F0}">
      <dgm:prSet/>
      <dgm:spPr/>
      <dgm:t>
        <a:bodyPr/>
        <a:lstStyle/>
        <a:p>
          <a:endParaRPr lang="en-US"/>
        </a:p>
      </dgm:t>
    </dgm:pt>
    <dgm:pt modelId="{CC291EB2-27C2-4888-92BE-C4C82066D92B}" type="sibTrans" cxnId="{262C51A0-8D81-47B9-A772-5D662C14F2F0}">
      <dgm:prSet/>
      <dgm:spPr/>
      <dgm:t>
        <a:bodyPr/>
        <a:lstStyle/>
        <a:p>
          <a:endParaRPr lang="en-US"/>
        </a:p>
      </dgm:t>
    </dgm:pt>
    <dgm:pt modelId="{CB652788-EA98-417F-A48C-01DB7C795291}">
      <dgm:prSet/>
      <dgm:spPr/>
      <dgm:t>
        <a:bodyPr/>
        <a:lstStyle/>
        <a:p>
          <a:r>
            <a:rPr lang="en-US" dirty="0"/>
            <a:t>Provide transparency: Explanations to build trust</a:t>
          </a:r>
        </a:p>
      </dgm:t>
    </dgm:pt>
    <dgm:pt modelId="{C61DF9FB-C5FA-45A1-AB3B-3EAB1101DDC0}" type="parTrans" cxnId="{59AB4109-481B-4565-8B02-CFE2F974F769}">
      <dgm:prSet/>
      <dgm:spPr/>
      <dgm:t>
        <a:bodyPr/>
        <a:lstStyle/>
        <a:p>
          <a:endParaRPr lang="en-US"/>
        </a:p>
      </dgm:t>
    </dgm:pt>
    <dgm:pt modelId="{A6116C51-6B3A-4C7A-BC7F-9C032F57DDAE}" type="sibTrans" cxnId="{59AB4109-481B-4565-8B02-CFE2F974F769}">
      <dgm:prSet/>
      <dgm:spPr/>
      <dgm:t>
        <a:bodyPr/>
        <a:lstStyle/>
        <a:p>
          <a:endParaRPr lang="en-US"/>
        </a:p>
      </dgm:t>
    </dgm:pt>
    <dgm:pt modelId="{C05AB942-1D66-4B04-AECC-C06D4FE21A77}">
      <dgm:prSet/>
      <dgm:spPr/>
      <dgm:t>
        <a:bodyPr/>
        <a:lstStyle/>
        <a:p>
          <a:r>
            <a:rPr lang="en-US" dirty="0"/>
            <a:t>Respect privacy: Surveillance?</a:t>
          </a:r>
        </a:p>
      </dgm:t>
    </dgm:pt>
    <dgm:pt modelId="{9C086E27-EF2A-4457-A530-2C152AD03484}" type="parTrans" cxnId="{5C0B11CA-CFCA-4F8E-982C-65CFAF6F8B95}">
      <dgm:prSet/>
      <dgm:spPr/>
      <dgm:t>
        <a:bodyPr/>
        <a:lstStyle/>
        <a:p>
          <a:endParaRPr lang="en-US"/>
        </a:p>
      </dgm:t>
    </dgm:pt>
    <dgm:pt modelId="{74133B84-C025-4469-A00E-8B97E217C0D3}" type="sibTrans" cxnId="{5C0B11CA-CFCA-4F8E-982C-65CFAF6F8B95}">
      <dgm:prSet/>
      <dgm:spPr/>
      <dgm:t>
        <a:bodyPr/>
        <a:lstStyle/>
        <a:p>
          <a:endParaRPr lang="en-US"/>
        </a:p>
      </dgm:t>
    </dgm:pt>
    <dgm:pt modelId="{F8B930A5-66C0-4899-8B65-AA6F5AE8BAD9}">
      <dgm:prSet/>
      <dgm:spPr/>
      <dgm:t>
        <a:bodyPr/>
        <a:lstStyle/>
        <a:p>
          <a:r>
            <a:rPr lang="en-US" dirty="0"/>
            <a:t>Contemplate implications for employment: Income and purpose.</a:t>
          </a:r>
        </a:p>
      </dgm:t>
    </dgm:pt>
    <dgm:pt modelId="{2C898B08-D713-4D2D-B7C5-B63CEC0F5A23}" type="parTrans" cxnId="{57955240-D45B-4B2F-84EF-8CD7E15D0E0E}">
      <dgm:prSet/>
      <dgm:spPr/>
      <dgm:t>
        <a:bodyPr/>
        <a:lstStyle/>
        <a:p>
          <a:endParaRPr lang="en-US"/>
        </a:p>
      </dgm:t>
    </dgm:pt>
    <dgm:pt modelId="{D4C9A265-8854-47D3-B5D8-0B77CCF2919C}" type="sibTrans" cxnId="{57955240-D45B-4B2F-84EF-8CD7E15D0E0E}">
      <dgm:prSet/>
      <dgm:spPr/>
      <dgm:t>
        <a:bodyPr/>
        <a:lstStyle/>
        <a:p>
          <a:endParaRPr lang="en-US"/>
        </a:p>
      </dgm:t>
    </dgm:pt>
    <dgm:pt modelId="{20CA0817-04D9-4922-976A-7F4BF95F116A}">
      <dgm:prSet/>
      <dgm:spPr/>
      <dgm:t>
        <a:bodyPr/>
        <a:lstStyle/>
        <a:p>
          <a:pPr algn="ctr"/>
          <a:r>
            <a:rPr lang="en-US" b="1" dirty="0">
              <a:solidFill>
                <a:schemeClr val="accent4"/>
              </a:solidFill>
            </a:rPr>
            <a:t>Governance</a:t>
          </a:r>
        </a:p>
      </dgm:t>
    </dgm:pt>
    <dgm:pt modelId="{5C5B9A49-A25E-4746-96A9-A01FB1D43459}" type="parTrans" cxnId="{700CFC25-3097-4A7E-B2F8-A2F53A32A82D}">
      <dgm:prSet/>
      <dgm:spPr/>
      <dgm:t>
        <a:bodyPr/>
        <a:lstStyle/>
        <a:p>
          <a:endParaRPr lang="en-US"/>
        </a:p>
      </dgm:t>
    </dgm:pt>
    <dgm:pt modelId="{745CFCCB-A04A-4037-86FE-61ACC4E6378F}" type="sibTrans" cxnId="{700CFC25-3097-4A7E-B2F8-A2F53A32A82D}">
      <dgm:prSet/>
      <dgm:spPr/>
      <dgm:t>
        <a:bodyPr/>
        <a:lstStyle/>
        <a:p>
          <a:endParaRPr lang="en-US"/>
        </a:p>
      </dgm:t>
    </dgm:pt>
    <dgm:pt modelId="{185AD122-68BD-4092-B526-95751C57D114}">
      <dgm:prSet/>
      <dgm:spPr/>
      <dgm:t>
        <a:bodyPr/>
        <a:lstStyle/>
        <a:p>
          <a:r>
            <a:rPr lang="en-US" dirty="0"/>
            <a:t>Acknowledge legal/policy implications</a:t>
          </a:r>
        </a:p>
      </dgm:t>
    </dgm:pt>
    <dgm:pt modelId="{8102FC34-D562-4ED1-93B5-B572FBCEC6CB}" type="parTrans" cxnId="{6B49B411-AC0C-410B-8CF7-B253C5C31BA0}">
      <dgm:prSet/>
      <dgm:spPr/>
      <dgm:t>
        <a:bodyPr/>
        <a:lstStyle/>
        <a:p>
          <a:endParaRPr lang="en-US"/>
        </a:p>
      </dgm:t>
    </dgm:pt>
    <dgm:pt modelId="{EDE61E35-3A9D-4D35-B3FD-88B7808009ED}" type="sibTrans" cxnId="{6B49B411-AC0C-410B-8CF7-B253C5C31BA0}">
      <dgm:prSet/>
      <dgm:spPr/>
      <dgm:t>
        <a:bodyPr/>
        <a:lstStyle/>
        <a:p>
          <a:endParaRPr lang="en-US"/>
        </a:p>
      </dgm:t>
    </dgm:pt>
    <dgm:pt modelId="{865E1FF0-AB9F-4282-9EEF-3427E8120E51}" type="pres">
      <dgm:prSet presAssocID="{7216E63D-CBE1-47D1-971D-D19E0E8A8FC3}" presName="Name0" presStyleCnt="0">
        <dgm:presLayoutVars>
          <dgm:dir/>
          <dgm:animLvl val="lvl"/>
          <dgm:resizeHandles val="exact"/>
        </dgm:presLayoutVars>
      </dgm:prSet>
      <dgm:spPr/>
    </dgm:pt>
    <dgm:pt modelId="{631EC3F7-637A-4515-A793-BD92AD7FA0B0}" type="pres">
      <dgm:prSet presAssocID="{A134D086-EB35-479B-BCB2-A4FC4CA30380}" presName="linNode" presStyleCnt="0"/>
      <dgm:spPr/>
    </dgm:pt>
    <dgm:pt modelId="{BDF37F87-D89B-4265-9CCA-767E09BB27BA}" type="pres">
      <dgm:prSet presAssocID="{A134D086-EB35-479B-BCB2-A4FC4CA30380}" presName="parTx" presStyleLbl="revTx" presStyleIdx="0" presStyleCnt="3">
        <dgm:presLayoutVars>
          <dgm:chMax val="1"/>
          <dgm:bulletEnabled val="1"/>
        </dgm:presLayoutVars>
      </dgm:prSet>
      <dgm:spPr/>
    </dgm:pt>
    <dgm:pt modelId="{18817703-F11E-41DC-8E9C-0E557B75EE9A}" type="pres">
      <dgm:prSet presAssocID="{A134D086-EB35-479B-BCB2-A4FC4CA30380}" presName="bracket" presStyleLbl="parChTrans1D1" presStyleIdx="0" presStyleCnt="3">
        <dgm:style>
          <a:lnRef idx="2">
            <a:schemeClr val="accent2"/>
          </a:lnRef>
          <a:fillRef idx="1">
            <a:schemeClr val="lt1"/>
          </a:fillRef>
          <a:effectRef idx="0">
            <a:schemeClr val="accent2"/>
          </a:effectRef>
          <a:fontRef idx="minor">
            <a:schemeClr val="dk1"/>
          </a:fontRef>
        </dgm:style>
      </dgm:prSet>
      <dgm:spPr/>
    </dgm:pt>
    <dgm:pt modelId="{E0B23359-5982-4DE9-A500-CEE49DE7CBB5}" type="pres">
      <dgm:prSet presAssocID="{A134D086-EB35-479B-BCB2-A4FC4CA30380}" presName="spH" presStyleCnt="0"/>
      <dgm:spPr/>
    </dgm:pt>
    <dgm:pt modelId="{9E74F86F-4160-4D59-AE65-BF20920FD515}" type="pres">
      <dgm:prSet presAssocID="{A134D086-EB35-479B-BCB2-A4FC4CA30380}" presName="desTx" presStyleLbl="node1" presStyleIdx="0" presStyleCnt="3">
        <dgm:presLayoutVars>
          <dgm:bulletEnabled val="1"/>
        </dgm:presLayoutVars>
      </dgm:prSet>
      <dgm:spPr/>
    </dgm:pt>
    <dgm:pt modelId="{116D749A-7E22-49CA-B1BD-CD3422D85B9C}" type="pres">
      <dgm:prSet presAssocID="{6AFF4D62-BF0A-4087-88EC-F409FDBD1BE2}" presName="spV" presStyleCnt="0"/>
      <dgm:spPr/>
    </dgm:pt>
    <dgm:pt modelId="{3933C0B9-677C-4B46-96AB-52DED77BE203}" type="pres">
      <dgm:prSet presAssocID="{51939334-B253-4E2C-A961-454675F260AC}" presName="linNode" presStyleCnt="0"/>
      <dgm:spPr/>
    </dgm:pt>
    <dgm:pt modelId="{8551A47B-1180-4CEB-95F0-15010AF97308}" type="pres">
      <dgm:prSet presAssocID="{51939334-B253-4E2C-A961-454675F260AC}" presName="parTx" presStyleLbl="revTx" presStyleIdx="1" presStyleCnt="3">
        <dgm:presLayoutVars>
          <dgm:chMax val="1"/>
          <dgm:bulletEnabled val="1"/>
        </dgm:presLayoutVars>
      </dgm:prSet>
      <dgm:spPr/>
    </dgm:pt>
    <dgm:pt modelId="{33078966-B16B-4AC2-8803-8A1030501DAA}" type="pres">
      <dgm:prSet presAssocID="{51939334-B253-4E2C-A961-454675F260AC}" presName="bracket" presStyleLbl="parChTrans1D1" presStyleIdx="1" presStyleCnt="3">
        <dgm:style>
          <a:lnRef idx="2">
            <a:schemeClr val="dk1"/>
          </a:lnRef>
          <a:fillRef idx="1">
            <a:schemeClr val="lt1"/>
          </a:fillRef>
          <a:effectRef idx="0">
            <a:schemeClr val="dk1"/>
          </a:effectRef>
          <a:fontRef idx="minor">
            <a:schemeClr val="dk1"/>
          </a:fontRef>
        </dgm:style>
      </dgm:prSet>
      <dgm:spPr/>
    </dgm:pt>
    <dgm:pt modelId="{A98E9E88-B94E-4B7E-9CC5-262AE72C4ED2}" type="pres">
      <dgm:prSet presAssocID="{51939334-B253-4E2C-A961-454675F260AC}" presName="spH" presStyleCnt="0"/>
      <dgm:spPr/>
    </dgm:pt>
    <dgm:pt modelId="{8B5DC7CC-6301-4814-93A2-3DB6A0512DB4}" type="pres">
      <dgm:prSet presAssocID="{51939334-B253-4E2C-A961-454675F260AC}" presName="desTx" presStyleLbl="node1" presStyleIdx="1" presStyleCnt="3">
        <dgm:presLayoutVars>
          <dgm:bulletEnabled val="1"/>
        </dgm:presLayoutVars>
      </dgm:prSet>
      <dgm:spPr/>
    </dgm:pt>
    <dgm:pt modelId="{E43CF2B8-CCF1-4204-9BFA-736C7FDC72A1}" type="pres">
      <dgm:prSet presAssocID="{4CBC84A2-4E3F-4055-8A4C-FF0DE0CC39D6}" presName="spV" presStyleCnt="0"/>
      <dgm:spPr/>
    </dgm:pt>
    <dgm:pt modelId="{EA84A35A-DAB9-4E3F-901D-AEC318211556}" type="pres">
      <dgm:prSet presAssocID="{20CA0817-04D9-4922-976A-7F4BF95F116A}" presName="linNode" presStyleCnt="0"/>
      <dgm:spPr/>
    </dgm:pt>
    <dgm:pt modelId="{81A863B9-2C90-43D8-B529-1F605AC44A8F}" type="pres">
      <dgm:prSet presAssocID="{20CA0817-04D9-4922-976A-7F4BF95F116A}" presName="parTx" presStyleLbl="revTx" presStyleIdx="2" presStyleCnt="3">
        <dgm:presLayoutVars>
          <dgm:chMax val="1"/>
          <dgm:bulletEnabled val="1"/>
        </dgm:presLayoutVars>
      </dgm:prSet>
      <dgm:spPr/>
    </dgm:pt>
    <dgm:pt modelId="{D8E4AC64-8AD0-4103-9AC8-A55D40C4C783}" type="pres">
      <dgm:prSet presAssocID="{20CA0817-04D9-4922-976A-7F4BF95F116A}" presName="bracket" presStyleLbl="parChTrans1D1" presStyleIdx="2" presStyleCnt="3">
        <dgm:style>
          <a:lnRef idx="2">
            <a:schemeClr val="accent4"/>
          </a:lnRef>
          <a:fillRef idx="1">
            <a:schemeClr val="lt1"/>
          </a:fillRef>
          <a:effectRef idx="0">
            <a:schemeClr val="accent4"/>
          </a:effectRef>
          <a:fontRef idx="minor">
            <a:schemeClr val="dk1"/>
          </a:fontRef>
        </dgm:style>
      </dgm:prSet>
      <dgm:spPr/>
    </dgm:pt>
    <dgm:pt modelId="{6EF4622D-1C26-40BC-A289-9AB8211A457D}" type="pres">
      <dgm:prSet presAssocID="{20CA0817-04D9-4922-976A-7F4BF95F116A}" presName="spH" presStyleCnt="0"/>
      <dgm:spPr/>
    </dgm:pt>
    <dgm:pt modelId="{6EFC526C-5B53-453B-9481-B9BD9F7CDE94}" type="pres">
      <dgm:prSet presAssocID="{20CA0817-04D9-4922-976A-7F4BF95F116A}" presName="desTx" presStyleLbl="node1" presStyleIdx="2" presStyleCnt="3">
        <dgm:presLayoutVars>
          <dgm:bulletEnabled val="1"/>
        </dgm:presLayoutVars>
      </dgm:prSet>
      <dgm:spPr/>
    </dgm:pt>
  </dgm:ptLst>
  <dgm:cxnLst>
    <dgm:cxn modelId="{9A6AE004-EADE-4C28-AE7C-1D7C16714266}" type="presOf" srcId="{FA18C506-4982-4A60-B328-FFB50BBB8D9A}" destId="{9E74F86F-4160-4D59-AE65-BF20920FD515}" srcOrd="0" destOrd="1" presId="urn:diagrams.loki3.com/BracketList"/>
    <dgm:cxn modelId="{59AB4109-481B-4565-8B02-CFE2F974F769}" srcId="{51939334-B253-4E2C-A961-454675F260AC}" destId="{CB652788-EA98-417F-A48C-01DB7C795291}" srcOrd="2" destOrd="0" parTransId="{C61DF9FB-C5FA-45A1-AB3B-3EAB1101DDC0}" sibTransId="{A6116C51-6B3A-4C7A-BC7F-9C032F57DDAE}"/>
    <dgm:cxn modelId="{6B49B411-AC0C-410B-8CF7-B253C5C31BA0}" srcId="{20CA0817-04D9-4922-976A-7F4BF95F116A}" destId="{185AD122-68BD-4092-B526-95751C57D114}" srcOrd="0" destOrd="0" parTransId="{8102FC34-D562-4ED1-93B5-B572FBCEC6CB}" sibTransId="{EDE61E35-3A9D-4D35-B3FD-88B7808009ED}"/>
    <dgm:cxn modelId="{A45E9513-6311-4604-94BB-9498BF16A7AB}" srcId="{A134D086-EB35-479B-BCB2-A4FC4CA30380}" destId="{FA18C506-4982-4A60-B328-FFB50BBB8D9A}" srcOrd="1" destOrd="0" parTransId="{1BBEEB0C-E1FC-4957-B570-1B8386860D04}" sibTransId="{CCEB5C56-45B1-4819-8FE7-B7F6DE13403D}"/>
    <dgm:cxn modelId="{C897491D-D49B-42ED-B73D-65D229C9A4E3}" srcId="{A134D086-EB35-479B-BCB2-A4FC4CA30380}" destId="{50A2CA05-A47E-40F3-8C4C-B78F6A4D8A93}" srcOrd="0" destOrd="0" parTransId="{972F3A07-87E8-4DF5-B140-25220A30A866}" sibTransId="{BA81BC62-DCBA-40DB-875F-1F73DB782AC3}"/>
    <dgm:cxn modelId="{6CBFF623-6DEF-444B-8ADA-80AA5523CE37}" type="presOf" srcId="{CB652788-EA98-417F-A48C-01DB7C795291}" destId="{8B5DC7CC-6301-4814-93A2-3DB6A0512DB4}" srcOrd="0" destOrd="2" presId="urn:diagrams.loki3.com/BracketList"/>
    <dgm:cxn modelId="{700CFC25-3097-4A7E-B2F8-A2F53A32A82D}" srcId="{7216E63D-CBE1-47D1-971D-D19E0E8A8FC3}" destId="{20CA0817-04D9-4922-976A-7F4BF95F116A}" srcOrd="2" destOrd="0" parTransId="{5C5B9A49-A25E-4746-96A9-A01FB1D43459}" sibTransId="{745CFCCB-A04A-4037-86FE-61ACC4E6378F}"/>
    <dgm:cxn modelId="{7CEC442A-C2AF-454D-87FF-C23BAF698F33}" srcId="{7216E63D-CBE1-47D1-971D-D19E0E8A8FC3}" destId="{A134D086-EB35-479B-BCB2-A4FC4CA30380}" srcOrd="0" destOrd="0" parTransId="{6A8DC8BF-72FC-408B-9777-5DEC76AF5B6B}" sibTransId="{6AFF4D62-BF0A-4087-88EC-F409FDBD1BE2}"/>
    <dgm:cxn modelId="{F2974331-80EC-4E40-A076-200B0ADFBCFD}" srcId="{A134D086-EB35-479B-BCB2-A4FC4CA30380}" destId="{F13E7D06-81FA-4558-88D5-47C5103BB0AA}" srcOrd="2" destOrd="0" parTransId="{A59AFFB2-36B6-4D90-A849-EF5335EFBCA7}" sibTransId="{B719DB70-2EEE-4BA0-B9BA-9ADF0EE7D77B}"/>
    <dgm:cxn modelId="{22FC4E32-27E1-4F35-A1DF-7ED2B4BED384}" type="presOf" srcId="{F13E7D06-81FA-4558-88D5-47C5103BB0AA}" destId="{9E74F86F-4160-4D59-AE65-BF20920FD515}" srcOrd="0" destOrd="2" presId="urn:diagrams.loki3.com/BracketList"/>
    <dgm:cxn modelId="{7BAAE63E-DF25-4135-89BF-237011E3ED3A}" type="presOf" srcId="{20CA0817-04D9-4922-976A-7F4BF95F116A}" destId="{81A863B9-2C90-43D8-B529-1F605AC44A8F}" srcOrd="0" destOrd="0" presId="urn:diagrams.loki3.com/BracketList"/>
    <dgm:cxn modelId="{57955240-D45B-4B2F-84EF-8CD7E15D0E0E}" srcId="{51939334-B253-4E2C-A961-454675F260AC}" destId="{F8B930A5-66C0-4899-8B65-AA6F5AE8BAD9}" srcOrd="4" destOrd="0" parTransId="{2C898B08-D713-4D2D-B7C5-B63CEC0F5A23}" sibTransId="{D4C9A265-8854-47D3-B5D8-0B77CCF2919C}"/>
    <dgm:cxn modelId="{9769E946-2B80-4B79-9DE6-1AC4D9F65340}" type="presOf" srcId="{185AD122-68BD-4092-B526-95751C57D114}" destId="{6EFC526C-5B53-453B-9481-B9BD9F7CDE94}" srcOrd="0" destOrd="0" presId="urn:diagrams.loki3.com/BracketList"/>
    <dgm:cxn modelId="{43793953-3881-4B43-962D-8244250FC552}" type="presOf" srcId="{50A2CA05-A47E-40F3-8C4C-B78F6A4D8A93}" destId="{9E74F86F-4160-4D59-AE65-BF20920FD515}" srcOrd="0" destOrd="0" presId="urn:diagrams.loki3.com/BracketList"/>
    <dgm:cxn modelId="{07925356-BE76-40E4-B750-2E85590640DD}" type="presOf" srcId="{51939334-B253-4E2C-A961-454675F260AC}" destId="{8551A47B-1180-4CEB-95F0-15010AF97308}" srcOrd="0" destOrd="0" presId="urn:diagrams.loki3.com/BracketList"/>
    <dgm:cxn modelId="{933A2384-FC7D-4715-8C87-B4F4FCAD4591}" type="presOf" srcId="{C05AB942-1D66-4B04-AECC-C06D4FE21A77}" destId="{8B5DC7CC-6301-4814-93A2-3DB6A0512DB4}" srcOrd="0" destOrd="3" presId="urn:diagrams.loki3.com/BracketList"/>
    <dgm:cxn modelId="{4A80B58A-034F-41E4-A660-1AB32370363A}" srcId="{51939334-B253-4E2C-A961-454675F260AC}" destId="{BCFEFF8C-3EC3-4EF4-9708-A267F78227B6}" srcOrd="0" destOrd="0" parTransId="{8EA3966C-3C08-43B2-B785-21F4C2296D52}" sibTransId="{3EE3E378-4E2A-4458-813D-AD3CC9A87D62}"/>
    <dgm:cxn modelId="{FE06D89F-5246-4C07-87C2-FDB39095688B}" type="presOf" srcId="{7216E63D-CBE1-47D1-971D-D19E0E8A8FC3}" destId="{865E1FF0-AB9F-4282-9EEF-3427E8120E51}" srcOrd="0" destOrd="0" presId="urn:diagrams.loki3.com/BracketList"/>
    <dgm:cxn modelId="{262C51A0-8D81-47B9-A772-5D662C14F2F0}" srcId="{51939334-B253-4E2C-A961-454675F260AC}" destId="{766CA1A5-C5E8-4632-9D55-A9D543E3C578}" srcOrd="1" destOrd="0" parTransId="{99350BE8-9FFE-425C-9582-6C7A6ECEB773}" sibTransId="{CC291EB2-27C2-4888-92BE-C4C82066D92B}"/>
    <dgm:cxn modelId="{48974FA1-CB14-4C76-A1B3-9BD8CB623FCD}" type="presOf" srcId="{BCFEFF8C-3EC3-4EF4-9708-A267F78227B6}" destId="{8B5DC7CC-6301-4814-93A2-3DB6A0512DB4}" srcOrd="0" destOrd="0" presId="urn:diagrams.loki3.com/BracketList"/>
    <dgm:cxn modelId="{56EA39BF-610F-4F68-8AB9-471F2510DDD9}" srcId="{A134D086-EB35-479B-BCB2-A4FC4CA30380}" destId="{C4F5E714-86FD-419E-9548-51B334F01070}" srcOrd="3" destOrd="0" parTransId="{E9B8F1A1-CD9B-4EE7-9B6B-9069A697F4D8}" sibTransId="{696E55F1-619B-4E5E-A5D5-D7CBA8BA1847}"/>
    <dgm:cxn modelId="{5C0B11CA-CFCA-4F8E-982C-65CFAF6F8B95}" srcId="{51939334-B253-4E2C-A961-454675F260AC}" destId="{C05AB942-1D66-4B04-AECC-C06D4FE21A77}" srcOrd="3" destOrd="0" parTransId="{9C086E27-EF2A-4457-A530-2C152AD03484}" sibTransId="{74133B84-C025-4469-A00E-8B97E217C0D3}"/>
    <dgm:cxn modelId="{D0FB0FCE-D4BF-4377-8891-D335329B4904}" type="presOf" srcId="{A134D086-EB35-479B-BCB2-A4FC4CA30380}" destId="{BDF37F87-D89B-4265-9CCA-767E09BB27BA}" srcOrd="0" destOrd="0" presId="urn:diagrams.loki3.com/BracketList"/>
    <dgm:cxn modelId="{59E094D0-D173-4926-A062-B0DFC43ED64F}" type="presOf" srcId="{F8B930A5-66C0-4899-8B65-AA6F5AE8BAD9}" destId="{8B5DC7CC-6301-4814-93A2-3DB6A0512DB4}" srcOrd="0" destOrd="4" presId="urn:diagrams.loki3.com/BracketList"/>
    <dgm:cxn modelId="{6D4ADBD1-3B85-484C-BC10-C606F9CA9CD4}" srcId="{7216E63D-CBE1-47D1-971D-D19E0E8A8FC3}" destId="{51939334-B253-4E2C-A961-454675F260AC}" srcOrd="1" destOrd="0" parTransId="{4AFA6AEB-BCD9-4F5F-9068-42B083C22026}" sibTransId="{4CBC84A2-4E3F-4055-8A4C-FF0DE0CC39D6}"/>
    <dgm:cxn modelId="{1E403DE2-CDFE-4A89-AA3F-CF30E0F951B5}" type="presOf" srcId="{C4F5E714-86FD-419E-9548-51B334F01070}" destId="{9E74F86F-4160-4D59-AE65-BF20920FD515}" srcOrd="0" destOrd="3" presId="urn:diagrams.loki3.com/BracketList"/>
    <dgm:cxn modelId="{940517EB-4813-41A7-88DB-A645022677A1}" type="presOf" srcId="{766CA1A5-C5E8-4632-9D55-A9D543E3C578}" destId="{8B5DC7CC-6301-4814-93A2-3DB6A0512DB4}" srcOrd="0" destOrd="1" presId="urn:diagrams.loki3.com/BracketList"/>
    <dgm:cxn modelId="{0C9E0C8F-DC15-4B31-A0B7-E1DB46C5448C}" type="presParOf" srcId="{865E1FF0-AB9F-4282-9EEF-3427E8120E51}" destId="{631EC3F7-637A-4515-A793-BD92AD7FA0B0}" srcOrd="0" destOrd="0" presId="urn:diagrams.loki3.com/BracketList"/>
    <dgm:cxn modelId="{AC04CB65-3559-4FD2-95A4-67E2562E4E5A}" type="presParOf" srcId="{631EC3F7-637A-4515-A793-BD92AD7FA0B0}" destId="{BDF37F87-D89B-4265-9CCA-767E09BB27BA}" srcOrd="0" destOrd="0" presId="urn:diagrams.loki3.com/BracketList"/>
    <dgm:cxn modelId="{777C79F3-C62C-4F10-9CFB-EE8B0ACFB6BE}" type="presParOf" srcId="{631EC3F7-637A-4515-A793-BD92AD7FA0B0}" destId="{18817703-F11E-41DC-8E9C-0E557B75EE9A}" srcOrd="1" destOrd="0" presId="urn:diagrams.loki3.com/BracketList"/>
    <dgm:cxn modelId="{96642699-D21E-4CB8-B0F3-131F6593621C}" type="presParOf" srcId="{631EC3F7-637A-4515-A793-BD92AD7FA0B0}" destId="{E0B23359-5982-4DE9-A500-CEE49DE7CBB5}" srcOrd="2" destOrd="0" presId="urn:diagrams.loki3.com/BracketList"/>
    <dgm:cxn modelId="{484DB3C4-E7DD-479F-B42A-0813545CA90E}" type="presParOf" srcId="{631EC3F7-637A-4515-A793-BD92AD7FA0B0}" destId="{9E74F86F-4160-4D59-AE65-BF20920FD515}" srcOrd="3" destOrd="0" presId="urn:diagrams.loki3.com/BracketList"/>
    <dgm:cxn modelId="{56D8C72C-94E5-4392-9CA6-088986212996}" type="presParOf" srcId="{865E1FF0-AB9F-4282-9EEF-3427E8120E51}" destId="{116D749A-7E22-49CA-B1BD-CD3422D85B9C}" srcOrd="1" destOrd="0" presId="urn:diagrams.loki3.com/BracketList"/>
    <dgm:cxn modelId="{AA926C12-1520-44FA-8192-D5874D87E4BE}" type="presParOf" srcId="{865E1FF0-AB9F-4282-9EEF-3427E8120E51}" destId="{3933C0B9-677C-4B46-96AB-52DED77BE203}" srcOrd="2" destOrd="0" presId="urn:diagrams.loki3.com/BracketList"/>
    <dgm:cxn modelId="{0D7E7ADD-3692-4121-AEFA-7BF29C73CF75}" type="presParOf" srcId="{3933C0B9-677C-4B46-96AB-52DED77BE203}" destId="{8551A47B-1180-4CEB-95F0-15010AF97308}" srcOrd="0" destOrd="0" presId="urn:diagrams.loki3.com/BracketList"/>
    <dgm:cxn modelId="{68421E71-4E28-4958-BF28-873907AA70C3}" type="presParOf" srcId="{3933C0B9-677C-4B46-96AB-52DED77BE203}" destId="{33078966-B16B-4AC2-8803-8A1030501DAA}" srcOrd="1" destOrd="0" presId="urn:diagrams.loki3.com/BracketList"/>
    <dgm:cxn modelId="{9587E80C-EDEC-4FC6-BBC6-723DAAB44B84}" type="presParOf" srcId="{3933C0B9-677C-4B46-96AB-52DED77BE203}" destId="{A98E9E88-B94E-4B7E-9CC5-262AE72C4ED2}" srcOrd="2" destOrd="0" presId="urn:diagrams.loki3.com/BracketList"/>
    <dgm:cxn modelId="{0C7C0E83-66BC-4180-84D0-F3F9B36522CF}" type="presParOf" srcId="{3933C0B9-677C-4B46-96AB-52DED77BE203}" destId="{8B5DC7CC-6301-4814-93A2-3DB6A0512DB4}" srcOrd="3" destOrd="0" presId="urn:diagrams.loki3.com/BracketList"/>
    <dgm:cxn modelId="{3BA53D13-833A-4C22-8B4B-1B394E2FD6BF}" type="presParOf" srcId="{865E1FF0-AB9F-4282-9EEF-3427E8120E51}" destId="{E43CF2B8-CCF1-4204-9BFA-736C7FDC72A1}" srcOrd="3" destOrd="0" presId="urn:diagrams.loki3.com/BracketList"/>
    <dgm:cxn modelId="{A8518448-1A66-482C-BFF1-C942774AE4F9}" type="presParOf" srcId="{865E1FF0-AB9F-4282-9EEF-3427E8120E51}" destId="{EA84A35A-DAB9-4E3F-901D-AEC318211556}" srcOrd="4" destOrd="0" presId="urn:diagrams.loki3.com/BracketList"/>
    <dgm:cxn modelId="{FFED1829-BA2A-4BA1-B628-68780AB71BA1}" type="presParOf" srcId="{EA84A35A-DAB9-4E3F-901D-AEC318211556}" destId="{81A863B9-2C90-43D8-B529-1F605AC44A8F}" srcOrd="0" destOrd="0" presId="urn:diagrams.loki3.com/BracketList"/>
    <dgm:cxn modelId="{6908520D-4A6A-4393-8EA3-26CBC0F5DE0E}" type="presParOf" srcId="{EA84A35A-DAB9-4E3F-901D-AEC318211556}" destId="{D8E4AC64-8AD0-4103-9AC8-A55D40C4C783}" srcOrd="1" destOrd="0" presId="urn:diagrams.loki3.com/BracketList"/>
    <dgm:cxn modelId="{573B7640-0068-4F5C-8620-7D344691F30A}" type="presParOf" srcId="{EA84A35A-DAB9-4E3F-901D-AEC318211556}" destId="{6EF4622D-1C26-40BC-A289-9AB8211A457D}" srcOrd="2" destOrd="0" presId="urn:diagrams.loki3.com/BracketList"/>
    <dgm:cxn modelId="{0E146279-C556-417C-9F83-7CF1AB0DB9F7}" type="presParOf" srcId="{EA84A35A-DAB9-4E3F-901D-AEC318211556}" destId="{6EFC526C-5B53-453B-9481-B9BD9F7CDE9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5C44008-C606-426D-B2A7-022570FC24B4}" type="doc">
      <dgm:prSet loTypeId="urn:microsoft.com/office/officeart/2018/2/layout/IconLabelDescriptionList" loCatId="icon"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pPr>
            <a:lnSpc>
              <a:spcPct val="100000"/>
            </a:lnSpc>
            <a:defRPr b="1"/>
          </a:pPr>
          <a:r>
            <a:rPr lang="en-US" sz="2800" b="1" dirty="0"/>
            <a:t>Pre-existing bias</a:t>
          </a:r>
          <a:endParaRPr lang="en-US" sz="28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pPr>
            <a:lnSpc>
              <a:spcPct val="100000"/>
            </a:lnSpc>
          </a:pPr>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pPr>
            <a:lnSpc>
              <a:spcPct val="100000"/>
            </a:lnSpc>
            <a:defRPr b="1"/>
          </a:pPr>
          <a:r>
            <a:rPr lang="en-US" sz="2800" b="1" dirty="0"/>
            <a:t>Technical bias</a:t>
          </a:r>
          <a:endParaRPr lang="en-US" sz="2800" dirty="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pPr>
            <a:lnSpc>
              <a:spcPct val="100000"/>
            </a:lnSpc>
          </a:pPr>
          <a:r>
            <a:rPr lang="en-US" sz="160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pPr>
            <a:lnSpc>
              <a:spcPct val="100000"/>
            </a:lnSpc>
            <a:defRPr b="1"/>
          </a:pPr>
          <a:r>
            <a:rPr lang="en-US" sz="2800" b="1" dirty="0"/>
            <a:t>Emergent bias</a:t>
          </a:r>
          <a:endParaRPr lang="en-US" sz="2800" dirty="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pPr>
            <a:lnSpc>
              <a:spcPct val="100000"/>
            </a:lnSpc>
          </a:pPr>
          <a:r>
            <a:rPr lang="en-US" sz="1600" dirty="0"/>
            <a:t>Use and reliance on algorithms across new or unanticipated contexts.</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pPr>
            <a:lnSpc>
              <a:spcPct val="100000"/>
            </a:lnSpc>
          </a:pPr>
          <a:r>
            <a:rPr lang="en-US" sz="1600" dirty="0"/>
            <a:t>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pPr>
            <a:lnSpc>
              <a:spcPct val="100000"/>
            </a:lnSpc>
          </a:pPr>
          <a:endParaRPr lang="en-US" sz="1600" dirty="0"/>
        </a:p>
        <a:p>
          <a:pPr>
            <a:lnSpc>
              <a:spcPct val="100000"/>
            </a:lnSpc>
          </a:pPr>
          <a:r>
            <a:rPr lang="en-US" sz="1600" dirty="0"/>
            <a:t>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pPr>
            <a:lnSpc>
              <a:spcPct val="100000"/>
            </a:lnSpc>
          </a:pPr>
          <a:r>
            <a:rPr lang="en-US" sz="1600" dirty="0"/>
            <a:t>Example: Use of an algorithm for an unanticipated application that would require retraining.</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023ED269-949A-4C82-9937-8EB871669229}" type="pres">
      <dgm:prSet presAssocID="{B5C44008-C606-426D-B2A7-022570FC24B4}" presName="root" presStyleCnt="0">
        <dgm:presLayoutVars>
          <dgm:dir/>
          <dgm:resizeHandles val="exact"/>
        </dgm:presLayoutVars>
      </dgm:prSet>
      <dgm:spPr/>
    </dgm:pt>
    <dgm:pt modelId="{59D6CB59-AD0A-400A-BF24-AC753F155736}" type="pres">
      <dgm:prSet presAssocID="{DAAF7D6B-39C0-47C6-BBB7-87702219313C}" presName="compNode" presStyleCnt="0"/>
      <dgm:spPr/>
    </dgm:pt>
    <dgm:pt modelId="{1C2C45CF-5628-426D-A093-66F07BE12935}" type="pres">
      <dgm:prSet presAssocID="{DAAF7D6B-39C0-47C6-BBB7-8770221931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ffice Worker"/>
        </a:ext>
      </dgm:extLst>
    </dgm:pt>
    <dgm:pt modelId="{6AA72F5F-52A8-42C7-AFB1-B2A7C581E469}" type="pres">
      <dgm:prSet presAssocID="{DAAF7D6B-39C0-47C6-BBB7-87702219313C}" presName="iconSpace" presStyleCnt="0"/>
      <dgm:spPr/>
    </dgm:pt>
    <dgm:pt modelId="{BE04D6F8-D5BC-4C9C-9A55-A673EC268AC2}" type="pres">
      <dgm:prSet presAssocID="{DAAF7D6B-39C0-47C6-BBB7-87702219313C}" presName="parTx" presStyleLbl="revTx" presStyleIdx="0" presStyleCnt="6">
        <dgm:presLayoutVars>
          <dgm:chMax val="0"/>
          <dgm:chPref val="0"/>
        </dgm:presLayoutVars>
      </dgm:prSet>
      <dgm:spPr/>
    </dgm:pt>
    <dgm:pt modelId="{6D2322FA-9CED-41B7-9E3F-D45BA8A683C2}" type="pres">
      <dgm:prSet presAssocID="{DAAF7D6B-39C0-47C6-BBB7-87702219313C}" presName="txSpace" presStyleCnt="0"/>
      <dgm:spPr/>
    </dgm:pt>
    <dgm:pt modelId="{43BE7CC2-DDA3-4D46-A326-528FB671E068}" type="pres">
      <dgm:prSet presAssocID="{DAAF7D6B-39C0-47C6-BBB7-87702219313C}" presName="desTx" presStyleLbl="revTx" presStyleIdx="1" presStyleCnt="6">
        <dgm:presLayoutVars/>
      </dgm:prSet>
      <dgm:spPr/>
    </dgm:pt>
    <dgm:pt modelId="{69430ADA-FE7C-4DB6-BE59-58D3FC7D071F}" type="pres">
      <dgm:prSet presAssocID="{18C4CA7E-425C-4122-8C93-857467E47B91}" presName="sibTrans" presStyleCnt="0"/>
      <dgm:spPr/>
    </dgm:pt>
    <dgm:pt modelId="{A7965C8E-28A4-480D-B109-10FC3C032D30}" type="pres">
      <dgm:prSet presAssocID="{9DEB6E88-A6A1-465B-BDF5-BD0DA7AC24AD}" presName="compNode" presStyleCnt="0"/>
      <dgm:spPr/>
    </dgm:pt>
    <dgm:pt modelId="{40FFE52D-EDDE-4488-B269-53200FA1B688}" type="pres">
      <dgm:prSet presAssocID="{9DEB6E88-A6A1-465B-BDF5-BD0DA7AC24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CA0F5E8C-B304-4849-8899-37AF4CBBA4D9}" type="pres">
      <dgm:prSet presAssocID="{9DEB6E88-A6A1-465B-BDF5-BD0DA7AC24AD}" presName="iconSpace" presStyleCnt="0"/>
      <dgm:spPr/>
    </dgm:pt>
    <dgm:pt modelId="{27E268DF-2AB5-453D-958C-C9D4246B3F1B}" type="pres">
      <dgm:prSet presAssocID="{9DEB6E88-A6A1-465B-BDF5-BD0DA7AC24AD}" presName="parTx" presStyleLbl="revTx" presStyleIdx="2" presStyleCnt="6">
        <dgm:presLayoutVars>
          <dgm:chMax val="0"/>
          <dgm:chPref val="0"/>
        </dgm:presLayoutVars>
      </dgm:prSet>
      <dgm:spPr/>
    </dgm:pt>
    <dgm:pt modelId="{53ECA052-2961-4CE4-B7B8-2300B8D11B1A}" type="pres">
      <dgm:prSet presAssocID="{9DEB6E88-A6A1-465B-BDF5-BD0DA7AC24AD}" presName="txSpace" presStyleCnt="0"/>
      <dgm:spPr/>
    </dgm:pt>
    <dgm:pt modelId="{FE583A74-9436-443D-BD2D-0A16DCDD60C1}" type="pres">
      <dgm:prSet presAssocID="{9DEB6E88-A6A1-465B-BDF5-BD0DA7AC24AD}" presName="desTx" presStyleLbl="revTx" presStyleIdx="3" presStyleCnt="6">
        <dgm:presLayoutVars/>
      </dgm:prSet>
      <dgm:spPr/>
    </dgm:pt>
    <dgm:pt modelId="{E2286988-F889-48E5-A375-E8890CF43774}" type="pres">
      <dgm:prSet presAssocID="{2DBEF705-3D08-4389-9104-EA73AB260161}" presName="sibTrans" presStyleCnt="0"/>
      <dgm:spPr/>
    </dgm:pt>
    <dgm:pt modelId="{9D294EB5-C4E8-4010-8E2F-01AD5BCDAA88}" type="pres">
      <dgm:prSet presAssocID="{AEB831A5-23F7-40EB-84CA-8582CCB88569}" presName="compNode" presStyleCnt="0"/>
      <dgm:spPr/>
    </dgm:pt>
    <dgm:pt modelId="{4DEC556D-230A-4024-9DDC-BEF64930F39D}" type="pres">
      <dgm:prSet presAssocID="{AEB831A5-23F7-40EB-84CA-8582CCB885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5A4B0197-4C21-4805-ADAB-B595B8ACEBE5}" type="pres">
      <dgm:prSet presAssocID="{AEB831A5-23F7-40EB-84CA-8582CCB88569}" presName="iconSpace" presStyleCnt="0"/>
      <dgm:spPr/>
    </dgm:pt>
    <dgm:pt modelId="{CCB85D57-3F86-4140-BE66-736531B78794}" type="pres">
      <dgm:prSet presAssocID="{AEB831A5-23F7-40EB-84CA-8582CCB88569}" presName="parTx" presStyleLbl="revTx" presStyleIdx="4" presStyleCnt="6">
        <dgm:presLayoutVars>
          <dgm:chMax val="0"/>
          <dgm:chPref val="0"/>
        </dgm:presLayoutVars>
      </dgm:prSet>
      <dgm:spPr/>
    </dgm:pt>
    <dgm:pt modelId="{929346BB-FAA4-439F-B005-5F1E0B73CE24}" type="pres">
      <dgm:prSet presAssocID="{AEB831A5-23F7-40EB-84CA-8582CCB88569}" presName="txSpace" presStyleCnt="0"/>
      <dgm:spPr/>
    </dgm:pt>
    <dgm:pt modelId="{C7D72E8C-731A-4645-A88C-64630A3324B4}" type="pres">
      <dgm:prSet presAssocID="{AEB831A5-23F7-40EB-84CA-8582CCB88569}" presName="desTx" presStyleLbl="revTx" presStyleIdx="5" presStyleCnt="6">
        <dgm:presLayoutVars/>
      </dgm:prSet>
      <dgm:spPr/>
    </dgm:pt>
  </dgm:ptLst>
  <dgm:cxnLst>
    <dgm:cxn modelId="{680C6D02-E18F-4495-9FFB-2CE4A6C0375D}" type="presOf" srcId="{DAAF7D6B-39C0-47C6-BBB7-87702219313C}" destId="{BE04D6F8-D5BC-4C9C-9A55-A673EC268AC2}" srcOrd="0" destOrd="0" presId="urn:microsoft.com/office/officeart/2018/2/layout/IconLabelDescriptionList"/>
    <dgm:cxn modelId="{DAAC8112-1466-4BAF-9B75-6CCDF8CDDE04}" srcId="{AEB831A5-23F7-40EB-84CA-8582CCB88569}" destId="{EDFA0D86-5E7C-4B34-93C5-98B4D462B334}" srcOrd="1" destOrd="0" parTransId="{7BB8E9FD-11FE-465C-BB68-441A1B0E6481}" sibTransId="{837DAA87-A990-46A9-B08B-48989E410838}"/>
    <dgm:cxn modelId="{414F9A29-09F1-44A2-BA06-6E1B2EDC2047}" type="presOf" srcId="{B5C44008-C606-426D-B2A7-022570FC24B4}" destId="{023ED269-949A-4C82-9937-8EB871669229}" srcOrd="0" destOrd="0" presId="urn:microsoft.com/office/officeart/2018/2/layout/IconLabelDescriptionList"/>
    <dgm:cxn modelId="{140BC92B-1278-4326-80DB-D7ECC63C603A}" type="presOf" srcId="{AEB831A5-23F7-40EB-84CA-8582CCB88569}" destId="{CCB85D57-3F86-4140-BE66-736531B78794}" srcOrd="0" destOrd="0" presId="urn:microsoft.com/office/officeart/2018/2/layout/IconLabelDescriptionList"/>
    <dgm:cxn modelId="{2673942F-339C-4ABA-AE3D-D91034B4703E}" type="presOf" srcId="{D77727CA-EF7A-425E-92D5-EF8940B0CBA5}" destId="{FE583A74-9436-443D-BD2D-0A16DCDD60C1}" srcOrd="0" destOrd="0" presId="urn:microsoft.com/office/officeart/2018/2/layout/IconLabelDescriptionList"/>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6D70786F-6AB2-4C4D-AD1C-2E83063AEE8B}" type="presOf" srcId="{B145B5CE-6804-43C5-A7A5-D7AE3FFF9D79}" destId="{43BE7CC2-DDA3-4D46-A326-528FB671E068}" srcOrd="0" destOrd="0" presId="urn:microsoft.com/office/officeart/2018/2/layout/IconLabelDescriptionList"/>
    <dgm:cxn modelId="{56074676-4BB2-4D66-BB9B-8B84D29D7F5B}" srcId="{B5C44008-C606-426D-B2A7-022570FC24B4}" destId="{AEB831A5-23F7-40EB-84CA-8582CCB88569}" srcOrd="2" destOrd="0" parTransId="{E4FE1A0D-8B41-4362-BF93-75CF7D0266A5}" sibTransId="{DE023A99-7CCF-41F6-9678-424F8DF13D0D}"/>
    <dgm:cxn modelId="{7C9AD577-6357-4F32-B049-FC6D2A1B405E}" type="presOf" srcId="{E085B301-A908-472E-85CB-175ED89745DF}" destId="{43BE7CC2-DDA3-4D46-A326-528FB671E068}" srcOrd="0" destOrd="1" presId="urn:microsoft.com/office/officeart/2018/2/layout/IconLabelDescriptionList"/>
    <dgm:cxn modelId="{64421D79-5B39-4D57-AA0F-B032498C7A58}" srcId="{9DEB6E88-A6A1-465B-BDF5-BD0DA7AC24AD}" destId="{E7EA5C4A-EBD5-4805-A9BC-A75E1A7F1B28}" srcOrd="1" destOrd="0" parTransId="{CF3B661B-756E-4C3A-B081-3B7CFC317FF2}" sibTransId="{3FC3380B-E4B4-4052-94EF-91E5C8DE6B84}"/>
    <dgm:cxn modelId="{80CB6AAB-21FA-416E-AEB8-9E68521B87BE}" type="presOf" srcId="{EDFA0D86-5E7C-4B34-93C5-98B4D462B334}" destId="{C7D72E8C-731A-4645-A88C-64630A3324B4}" srcOrd="0" destOrd="1" presId="urn:microsoft.com/office/officeart/2018/2/layout/IconLabelDescriptionList"/>
    <dgm:cxn modelId="{2C1C44BF-B987-4CD5-BAF5-AC3DD3839EBF}" srcId="{9DEB6E88-A6A1-465B-BDF5-BD0DA7AC24AD}" destId="{D77727CA-EF7A-425E-92D5-EF8940B0CBA5}" srcOrd="0" destOrd="0" parTransId="{3E80D8E2-1B7D-429F-A5DE-F88EA4A0E4F1}" sibTransId="{5CB07870-A95D-47FA-9682-417CE5AFD135}"/>
    <dgm:cxn modelId="{3F5CEFC9-98E5-40EA-81D5-B796CF38D2DE}" type="presOf" srcId="{5B10396C-C92D-4435-89C7-8A35FECB4B67}" destId="{C7D72E8C-731A-4645-A88C-64630A3324B4}" srcOrd="0" destOrd="0" presId="urn:microsoft.com/office/officeart/2018/2/layout/IconLabelDescriptionList"/>
    <dgm:cxn modelId="{26294FCC-D0C8-4277-9833-CDCC277827AE}" srcId="{DAAF7D6B-39C0-47C6-BBB7-87702219313C}" destId="{B145B5CE-6804-43C5-A7A5-D7AE3FFF9D79}" srcOrd="0" destOrd="0" parTransId="{B1E529B8-4ECB-47AE-BF30-09F5559CA75B}" sibTransId="{E0F2AA5F-C3D2-4046-B4C2-F447F7ABA148}"/>
    <dgm:cxn modelId="{258ECFCC-32C1-4197-BAF8-AEA6EA43C961}" type="presOf" srcId="{9DEB6E88-A6A1-465B-BDF5-BD0DA7AC24AD}" destId="{27E268DF-2AB5-453D-958C-C9D4246B3F1B}" srcOrd="0" destOrd="0" presId="urn:microsoft.com/office/officeart/2018/2/layout/IconLabelDescriptionList"/>
    <dgm:cxn modelId="{4DD8B3CD-0340-4E97-9FE7-3268534EF6D3}" type="presOf" srcId="{E7EA5C4A-EBD5-4805-A9BC-A75E1A7F1B28}" destId="{FE583A74-9436-443D-BD2D-0A16DCDD60C1}" srcOrd="0" destOrd="1" presId="urn:microsoft.com/office/officeart/2018/2/layout/IconLabelDescriptionList"/>
    <dgm:cxn modelId="{05D04FDF-4E99-4416-AE74-FE38420E7C97}" srcId="{B5C44008-C606-426D-B2A7-022570FC24B4}" destId="{DAAF7D6B-39C0-47C6-BBB7-87702219313C}" srcOrd="0" destOrd="0" parTransId="{F9560CE2-FE5D-44A0-9FE4-C9E23638DE88}" sibTransId="{18C4CA7E-425C-4122-8C93-857467E47B91}"/>
    <dgm:cxn modelId="{1785BBFD-8FC7-45E8-B649-5BBFAB5F9BDD}" srcId="{B5C44008-C606-426D-B2A7-022570FC24B4}" destId="{9DEB6E88-A6A1-465B-BDF5-BD0DA7AC24AD}" srcOrd="1" destOrd="0" parTransId="{A7D76E3D-ED81-4ABB-A37B-7B154FC58703}" sibTransId="{2DBEF705-3D08-4389-9104-EA73AB260161}"/>
    <dgm:cxn modelId="{998367F2-BA86-4185-AB4E-F9A7231A4975}" type="presParOf" srcId="{023ED269-949A-4C82-9937-8EB871669229}" destId="{59D6CB59-AD0A-400A-BF24-AC753F155736}" srcOrd="0" destOrd="0" presId="urn:microsoft.com/office/officeart/2018/2/layout/IconLabelDescriptionList"/>
    <dgm:cxn modelId="{BC03A979-91BE-46C6-949F-D0B334268993}" type="presParOf" srcId="{59D6CB59-AD0A-400A-BF24-AC753F155736}" destId="{1C2C45CF-5628-426D-A093-66F07BE12935}" srcOrd="0" destOrd="0" presId="urn:microsoft.com/office/officeart/2018/2/layout/IconLabelDescriptionList"/>
    <dgm:cxn modelId="{1AB11AE1-25DC-40AB-A4EB-B4AF9210B3EE}" type="presParOf" srcId="{59D6CB59-AD0A-400A-BF24-AC753F155736}" destId="{6AA72F5F-52A8-42C7-AFB1-B2A7C581E469}" srcOrd="1" destOrd="0" presId="urn:microsoft.com/office/officeart/2018/2/layout/IconLabelDescriptionList"/>
    <dgm:cxn modelId="{A4807FE8-BBA7-4F64-BF93-1F45759B495A}" type="presParOf" srcId="{59D6CB59-AD0A-400A-BF24-AC753F155736}" destId="{BE04D6F8-D5BC-4C9C-9A55-A673EC268AC2}" srcOrd="2" destOrd="0" presId="urn:microsoft.com/office/officeart/2018/2/layout/IconLabelDescriptionList"/>
    <dgm:cxn modelId="{C3288800-EB79-4C8B-9CA1-82E99E0AD053}" type="presParOf" srcId="{59D6CB59-AD0A-400A-BF24-AC753F155736}" destId="{6D2322FA-9CED-41B7-9E3F-D45BA8A683C2}" srcOrd="3" destOrd="0" presId="urn:microsoft.com/office/officeart/2018/2/layout/IconLabelDescriptionList"/>
    <dgm:cxn modelId="{8F9BADA9-F7F7-4331-B78C-228FA4FD1F65}" type="presParOf" srcId="{59D6CB59-AD0A-400A-BF24-AC753F155736}" destId="{43BE7CC2-DDA3-4D46-A326-528FB671E068}" srcOrd="4" destOrd="0" presId="urn:microsoft.com/office/officeart/2018/2/layout/IconLabelDescriptionList"/>
    <dgm:cxn modelId="{643CBF30-6B5E-45B7-8E5F-95F3E6ED0326}" type="presParOf" srcId="{023ED269-949A-4C82-9937-8EB871669229}" destId="{69430ADA-FE7C-4DB6-BE59-58D3FC7D071F}" srcOrd="1" destOrd="0" presId="urn:microsoft.com/office/officeart/2018/2/layout/IconLabelDescriptionList"/>
    <dgm:cxn modelId="{EB1A52C7-EE04-4CDB-8B9E-E84CFEC57529}" type="presParOf" srcId="{023ED269-949A-4C82-9937-8EB871669229}" destId="{A7965C8E-28A4-480D-B109-10FC3C032D30}" srcOrd="2" destOrd="0" presId="urn:microsoft.com/office/officeart/2018/2/layout/IconLabelDescriptionList"/>
    <dgm:cxn modelId="{3A4C8B99-C4FF-4EFA-8E5D-3547DC57ECE9}" type="presParOf" srcId="{A7965C8E-28A4-480D-B109-10FC3C032D30}" destId="{40FFE52D-EDDE-4488-B269-53200FA1B688}" srcOrd="0" destOrd="0" presId="urn:microsoft.com/office/officeart/2018/2/layout/IconLabelDescriptionList"/>
    <dgm:cxn modelId="{23FA7251-1750-4845-BB45-46CDFF15EA61}" type="presParOf" srcId="{A7965C8E-28A4-480D-B109-10FC3C032D30}" destId="{CA0F5E8C-B304-4849-8899-37AF4CBBA4D9}" srcOrd="1" destOrd="0" presId="urn:microsoft.com/office/officeart/2018/2/layout/IconLabelDescriptionList"/>
    <dgm:cxn modelId="{528554DA-1EA7-4392-806C-2EA62E991035}" type="presParOf" srcId="{A7965C8E-28A4-480D-B109-10FC3C032D30}" destId="{27E268DF-2AB5-453D-958C-C9D4246B3F1B}" srcOrd="2" destOrd="0" presId="urn:microsoft.com/office/officeart/2018/2/layout/IconLabelDescriptionList"/>
    <dgm:cxn modelId="{1EEACA9F-026C-48B0-91B1-D2437D317B9D}" type="presParOf" srcId="{A7965C8E-28A4-480D-B109-10FC3C032D30}" destId="{53ECA052-2961-4CE4-B7B8-2300B8D11B1A}" srcOrd="3" destOrd="0" presId="urn:microsoft.com/office/officeart/2018/2/layout/IconLabelDescriptionList"/>
    <dgm:cxn modelId="{32A06515-DF5D-484C-B55B-00D04B7AF1C9}" type="presParOf" srcId="{A7965C8E-28A4-480D-B109-10FC3C032D30}" destId="{FE583A74-9436-443D-BD2D-0A16DCDD60C1}" srcOrd="4" destOrd="0" presId="urn:microsoft.com/office/officeart/2018/2/layout/IconLabelDescriptionList"/>
    <dgm:cxn modelId="{0B1F1A18-C841-4BF1-BBBB-CC0F8F55636B}" type="presParOf" srcId="{023ED269-949A-4C82-9937-8EB871669229}" destId="{E2286988-F889-48E5-A375-E8890CF43774}" srcOrd="3" destOrd="0" presId="urn:microsoft.com/office/officeart/2018/2/layout/IconLabelDescriptionList"/>
    <dgm:cxn modelId="{1CDE4DBD-3D96-487A-9C7B-4230E1300CEF}" type="presParOf" srcId="{023ED269-949A-4C82-9937-8EB871669229}" destId="{9D294EB5-C4E8-4010-8E2F-01AD5BCDAA88}" srcOrd="4" destOrd="0" presId="urn:microsoft.com/office/officeart/2018/2/layout/IconLabelDescriptionList"/>
    <dgm:cxn modelId="{1CF70FDB-2237-4011-999B-49AD3849865F}" type="presParOf" srcId="{9D294EB5-C4E8-4010-8E2F-01AD5BCDAA88}" destId="{4DEC556D-230A-4024-9DDC-BEF64930F39D}" srcOrd="0" destOrd="0" presId="urn:microsoft.com/office/officeart/2018/2/layout/IconLabelDescriptionList"/>
    <dgm:cxn modelId="{285FE3D4-8631-4E53-A83C-4E4F969D4388}" type="presParOf" srcId="{9D294EB5-C4E8-4010-8E2F-01AD5BCDAA88}" destId="{5A4B0197-4C21-4805-ADAB-B595B8ACEBE5}" srcOrd="1" destOrd="0" presId="urn:microsoft.com/office/officeart/2018/2/layout/IconLabelDescriptionList"/>
    <dgm:cxn modelId="{E9ECAC6B-4610-49BE-BB28-CC613DCCF3C7}" type="presParOf" srcId="{9D294EB5-C4E8-4010-8E2F-01AD5BCDAA88}" destId="{CCB85D57-3F86-4140-BE66-736531B78794}" srcOrd="2" destOrd="0" presId="urn:microsoft.com/office/officeart/2018/2/layout/IconLabelDescriptionList"/>
    <dgm:cxn modelId="{7E577FEC-46F1-43DF-8FCD-A06DCDACE81B}" type="presParOf" srcId="{9D294EB5-C4E8-4010-8E2F-01AD5BCDAA88}" destId="{929346BB-FAA4-439F-B005-5F1E0B73CE24}" srcOrd="3" destOrd="0" presId="urn:microsoft.com/office/officeart/2018/2/layout/IconLabelDescriptionList"/>
    <dgm:cxn modelId="{85A68B3A-A0CB-4685-A72F-9BB581B919BF}" type="presParOf" srcId="{9D294EB5-C4E8-4010-8E2F-01AD5BCDAA88}" destId="{C7D72E8C-731A-4645-A88C-64630A3324B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B71019-FAEA-4BD2-98FB-6FBC0B3E51BE}"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5B6A9169-E78F-4BCF-BDEB-943D0221C82E}">
      <dgm:prSet phldrT="[Text]"/>
      <dgm:spPr/>
      <dgm:t>
        <a:bodyPr/>
        <a:lstStyle/>
        <a:p>
          <a:r>
            <a:rPr lang="en-US" dirty="0"/>
            <a:t>AI Testing</a:t>
          </a:r>
        </a:p>
      </dgm:t>
    </dgm:pt>
    <dgm:pt modelId="{2ADA0294-1483-4729-9677-AA6508CACA82}" type="parTrans" cxnId="{D1EA3773-20E5-4821-B1B6-56C53E06C760}">
      <dgm:prSet/>
      <dgm:spPr/>
      <dgm:t>
        <a:bodyPr/>
        <a:lstStyle/>
        <a:p>
          <a:endParaRPr lang="en-US"/>
        </a:p>
      </dgm:t>
    </dgm:pt>
    <dgm:pt modelId="{6B2B804D-C14D-4BDB-9F0D-38A1FE174BB4}" type="sibTrans" cxnId="{D1EA3773-20E5-4821-B1B6-56C53E06C760}">
      <dgm:prSet/>
      <dgm:spPr/>
      <dgm:t>
        <a:bodyPr/>
        <a:lstStyle/>
        <a:p>
          <a:endParaRPr lang="en-US"/>
        </a:p>
      </dgm:t>
    </dgm:pt>
    <dgm:pt modelId="{39FDF5C4-A295-4AD9-8CE0-AC0E78AA87C6}">
      <dgm:prSet phldrT="[Text]"/>
      <dgm:spPr/>
      <dgm:t>
        <a:bodyPr/>
        <a:lstStyle/>
        <a:p>
          <a:r>
            <a:rPr lang="en-US" dirty="0"/>
            <a:t>Adversarial robustness</a:t>
          </a:r>
        </a:p>
      </dgm:t>
    </dgm:pt>
    <dgm:pt modelId="{D2C58790-B670-48D0-BA38-331CE5B490FE}" type="parTrans" cxnId="{119EBBA1-FC00-44B4-8E47-144769A09550}">
      <dgm:prSet/>
      <dgm:spPr/>
      <dgm:t>
        <a:bodyPr/>
        <a:lstStyle/>
        <a:p>
          <a:endParaRPr lang="en-US"/>
        </a:p>
      </dgm:t>
    </dgm:pt>
    <dgm:pt modelId="{E3732F40-D273-4BB8-BB88-035462538081}" type="sibTrans" cxnId="{119EBBA1-FC00-44B4-8E47-144769A09550}">
      <dgm:prSet/>
      <dgm:spPr/>
      <dgm:t>
        <a:bodyPr/>
        <a:lstStyle/>
        <a:p>
          <a:endParaRPr lang="en-US"/>
        </a:p>
      </dgm:t>
    </dgm:pt>
    <dgm:pt modelId="{4235D832-2185-4398-815F-7C0D122DDBC8}">
      <dgm:prSet/>
      <dgm:spPr/>
      <dgm:t>
        <a:bodyPr/>
        <a:lstStyle/>
        <a:p>
          <a:r>
            <a:rPr lang="en-US"/>
            <a:t>Monitoring AI</a:t>
          </a:r>
          <a:endParaRPr lang="en-US" dirty="0"/>
        </a:p>
      </dgm:t>
    </dgm:pt>
    <dgm:pt modelId="{86B9A448-C9D0-4034-9A1D-0472F4C209B2}" type="parTrans" cxnId="{A0A41ED8-9608-4081-8C3A-BA720B6682D3}">
      <dgm:prSet/>
      <dgm:spPr/>
      <dgm:t>
        <a:bodyPr/>
        <a:lstStyle/>
        <a:p>
          <a:endParaRPr lang="en-US"/>
        </a:p>
      </dgm:t>
    </dgm:pt>
    <dgm:pt modelId="{FC75AFE0-E6F7-4705-8055-D1333864538C}" type="sibTrans" cxnId="{A0A41ED8-9608-4081-8C3A-BA720B6682D3}">
      <dgm:prSet/>
      <dgm:spPr/>
      <dgm:t>
        <a:bodyPr/>
        <a:lstStyle/>
        <a:p>
          <a:endParaRPr lang="en-US"/>
        </a:p>
      </dgm:t>
    </dgm:pt>
    <dgm:pt modelId="{414AC779-6BCD-479F-A3F9-76770FD629DD}" type="pres">
      <dgm:prSet presAssocID="{F7B71019-FAEA-4BD2-98FB-6FBC0B3E51BE}" presName="Name0" presStyleCnt="0">
        <dgm:presLayoutVars>
          <dgm:dir/>
          <dgm:resizeHandles val="exact"/>
        </dgm:presLayoutVars>
      </dgm:prSet>
      <dgm:spPr/>
    </dgm:pt>
    <dgm:pt modelId="{39F10F11-3D40-4642-8B17-9D37CF766C2A}" type="pres">
      <dgm:prSet presAssocID="{5B6A9169-E78F-4BCF-BDEB-943D0221C82E}" presName="compNode" presStyleCnt="0"/>
      <dgm:spPr/>
    </dgm:pt>
    <dgm:pt modelId="{38FF5197-9357-4ED3-BA8D-8E089E81A4F3}" type="pres">
      <dgm:prSet presAssocID="{5B6A9169-E78F-4BCF-BDEB-943D0221C82E}" presName="pictRect" presStyleLbl="node1" presStyleIdx="0" presStyleCnt="3"/>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dgm:spPr>
      <dgm:extLst>
        <a:ext uri="{E40237B7-FDA0-4F09-8148-C483321AD2D9}">
          <dgm14:cNvPr xmlns:dgm14="http://schemas.microsoft.com/office/drawing/2010/diagram" id="0" name="" descr="Clipboard Mixed with solid fill"/>
        </a:ext>
      </dgm:extLst>
    </dgm:pt>
    <dgm:pt modelId="{10423FB8-ADE5-4D32-82FE-2F10C8178285}" type="pres">
      <dgm:prSet presAssocID="{5B6A9169-E78F-4BCF-BDEB-943D0221C82E}" presName="textRect" presStyleLbl="revTx" presStyleIdx="0" presStyleCnt="3">
        <dgm:presLayoutVars>
          <dgm:bulletEnabled val="1"/>
        </dgm:presLayoutVars>
      </dgm:prSet>
      <dgm:spPr/>
    </dgm:pt>
    <dgm:pt modelId="{BDE0E207-C83B-423F-AA14-865181964B25}" type="pres">
      <dgm:prSet presAssocID="{6B2B804D-C14D-4BDB-9F0D-38A1FE174BB4}" presName="sibTrans" presStyleLbl="sibTrans2D1" presStyleIdx="0" presStyleCnt="0"/>
      <dgm:spPr/>
    </dgm:pt>
    <dgm:pt modelId="{E7FC7571-B365-4924-9C3E-4DEEC8B63F53}" type="pres">
      <dgm:prSet presAssocID="{4235D832-2185-4398-815F-7C0D122DDBC8}" presName="compNode" presStyleCnt="0"/>
      <dgm:spPr/>
    </dgm:pt>
    <dgm:pt modelId="{F8EECEDC-DDAC-433C-87C2-11B8F4B77387}" type="pres">
      <dgm:prSet presAssocID="{4235D832-2185-4398-815F-7C0D122DDBC8}" presName="pictRect" presStyleLbl="node1" presStyleIdx="1" presStyleCnt="3"/>
      <dgm:spPr>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dgm:spPr>
      <dgm:extLst>
        <a:ext uri="{E40237B7-FDA0-4F09-8148-C483321AD2D9}">
          <dgm14:cNvPr xmlns:dgm14="http://schemas.microsoft.com/office/drawing/2010/diagram" id="0" name="" descr="Security camera with solid fill"/>
        </a:ext>
      </dgm:extLst>
    </dgm:pt>
    <dgm:pt modelId="{5BB94637-C8ED-47D5-A1C9-9A1911381774}" type="pres">
      <dgm:prSet presAssocID="{4235D832-2185-4398-815F-7C0D122DDBC8}" presName="textRect" presStyleLbl="revTx" presStyleIdx="1" presStyleCnt="3">
        <dgm:presLayoutVars>
          <dgm:bulletEnabled val="1"/>
        </dgm:presLayoutVars>
      </dgm:prSet>
      <dgm:spPr/>
    </dgm:pt>
    <dgm:pt modelId="{7A095EA5-BEAD-4D2C-AAE2-C704F365BCCC}" type="pres">
      <dgm:prSet presAssocID="{FC75AFE0-E6F7-4705-8055-D1333864538C}" presName="sibTrans" presStyleLbl="sibTrans2D1" presStyleIdx="0" presStyleCnt="0"/>
      <dgm:spPr/>
    </dgm:pt>
    <dgm:pt modelId="{7A01899C-B12A-46D6-A2B3-B19035CE6B8D}" type="pres">
      <dgm:prSet presAssocID="{39FDF5C4-A295-4AD9-8CE0-AC0E78AA87C6}" presName="compNode" presStyleCnt="0"/>
      <dgm:spPr/>
    </dgm:pt>
    <dgm:pt modelId="{B3A1C6A3-AC62-457E-A559-ABB00B0FA947}" type="pres">
      <dgm:prSet presAssocID="{39FDF5C4-A295-4AD9-8CE0-AC0E78AA87C6}" presName="pictRect" presStyleLbl="node1" presStyleIdx="2" presStyleCnt="3"/>
      <dgm:spPr>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dgm:spPr>
      <dgm:extLst>
        <a:ext uri="{E40237B7-FDA0-4F09-8148-C483321AD2D9}">
          <dgm14:cNvPr xmlns:dgm14="http://schemas.microsoft.com/office/drawing/2010/diagram" id="0" name="" descr="Robber with solid fill"/>
        </a:ext>
      </dgm:extLst>
    </dgm:pt>
    <dgm:pt modelId="{420E9C82-6F94-4795-BB20-EF3C41E7AD21}" type="pres">
      <dgm:prSet presAssocID="{39FDF5C4-A295-4AD9-8CE0-AC0E78AA87C6}" presName="textRect" presStyleLbl="revTx" presStyleIdx="2" presStyleCnt="3">
        <dgm:presLayoutVars>
          <dgm:bulletEnabled val="1"/>
        </dgm:presLayoutVars>
      </dgm:prSet>
      <dgm:spPr/>
    </dgm:pt>
  </dgm:ptLst>
  <dgm:cxnLst>
    <dgm:cxn modelId="{2109F768-231C-4840-A27C-111AFF1B09E1}" type="presOf" srcId="{FC75AFE0-E6F7-4705-8055-D1333864538C}" destId="{7A095EA5-BEAD-4D2C-AAE2-C704F365BCCC}" srcOrd="0" destOrd="0" presId="urn:microsoft.com/office/officeart/2005/8/layout/pList1"/>
    <dgm:cxn modelId="{C5103D6F-E529-44FA-9E2A-C570B765C34C}" type="presOf" srcId="{F7B71019-FAEA-4BD2-98FB-6FBC0B3E51BE}" destId="{414AC779-6BCD-479F-A3F9-76770FD629DD}" srcOrd="0" destOrd="0" presId="urn:microsoft.com/office/officeart/2005/8/layout/pList1"/>
    <dgm:cxn modelId="{D1EA3773-20E5-4821-B1B6-56C53E06C760}" srcId="{F7B71019-FAEA-4BD2-98FB-6FBC0B3E51BE}" destId="{5B6A9169-E78F-4BCF-BDEB-943D0221C82E}" srcOrd="0" destOrd="0" parTransId="{2ADA0294-1483-4729-9677-AA6508CACA82}" sibTransId="{6B2B804D-C14D-4BDB-9F0D-38A1FE174BB4}"/>
    <dgm:cxn modelId="{119EBBA1-FC00-44B4-8E47-144769A09550}" srcId="{F7B71019-FAEA-4BD2-98FB-6FBC0B3E51BE}" destId="{39FDF5C4-A295-4AD9-8CE0-AC0E78AA87C6}" srcOrd="2" destOrd="0" parTransId="{D2C58790-B670-48D0-BA38-331CE5B490FE}" sibTransId="{E3732F40-D273-4BB8-BB88-035462538081}"/>
    <dgm:cxn modelId="{A774AAA6-E44F-4FF0-A1FF-B49EB5E8F28F}" type="presOf" srcId="{5B6A9169-E78F-4BCF-BDEB-943D0221C82E}" destId="{10423FB8-ADE5-4D32-82FE-2F10C8178285}" srcOrd="0" destOrd="0" presId="urn:microsoft.com/office/officeart/2005/8/layout/pList1"/>
    <dgm:cxn modelId="{03D7A5B3-E417-4C36-BE72-43599AC1CAD8}" type="presOf" srcId="{39FDF5C4-A295-4AD9-8CE0-AC0E78AA87C6}" destId="{420E9C82-6F94-4795-BB20-EF3C41E7AD21}" srcOrd="0" destOrd="0" presId="urn:microsoft.com/office/officeart/2005/8/layout/pList1"/>
    <dgm:cxn modelId="{A0A41ED8-9608-4081-8C3A-BA720B6682D3}" srcId="{F7B71019-FAEA-4BD2-98FB-6FBC0B3E51BE}" destId="{4235D832-2185-4398-815F-7C0D122DDBC8}" srcOrd="1" destOrd="0" parTransId="{86B9A448-C9D0-4034-9A1D-0472F4C209B2}" sibTransId="{FC75AFE0-E6F7-4705-8055-D1333864538C}"/>
    <dgm:cxn modelId="{99349DDD-7156-4FA8-995E-E425D0B3B31D}" type="presOf" srcId="{4235D832-2185-4398-815F-7C0D122DDBC8}" destId="{5BB94637-C8ED-47D5-A1C9-9A1911381774}" srcOrd="0" destOrd="0" presId="urn:microsoft.com/office/officeart/2005/8/layout/pList1"/>
    <dgm:cxn modelId="{C57549FE-B74E-449D-9966-226FE855E7CC}" type="presOf" srcId="{6B2B804D-C14D-4BDB-9F0D-38A1FE174BB4}" destId="{BDE0E207-C83B-423F-AA14-865181964B25}" srcOrd="0" destOrd="0" presId="urn:microsoft.com/office/officeart/2005/8/layout/pList1"/>
    <dgm:cxn modelId="{A59E4381-FDCF-4F38-A1F3-DF362C1A6CAF}" type="presParOf" srcId="{414AC779-6BCD-479F-A3F9-76770FD629DD}" destId="{39F10F11-3D40-4642-8B17-9D37CF766C2A}" srcOrd="0" destOrd="0" presId="urn:microsoft.com/office/officeart/2005/8/layout/pList1"/>
    <dgm:cxn modelId="{4DCC3F0F-3C45-4C97-9EFA-592838F37138}" type="presParOf" srcId="{39F10F11-3D40-4642-8B17-9D37CF766C2A}" destId="{38FF5197-9357-4ED3-BA8D-8E089E81A4F3}" srcOrd="0" destOrd="0" presId="urn:microsoft.com/office/officeart/2005/8/layout/pList1"/>
    <dgm:cxn modelId="{B6DAA2C7-A888-4B38-A725-68F17AB93505}" type="presParOf" srcId="{39F10F11-3D40-4642-8B17-9D37CF766C2A}" destId="{10423FB8-ADE5-4D32-82FE-2F10C8178285}" srcOrd="1" destOrd="0" presId="urn:microsoft.com/office/officeart/2005/8/layout/pList1"/>
    <dgm:cxn modelId="{DC8A42C5-F645-481A-9D3D-0FC1E9413E99}" type="presParOf" srcId="{414AC779-6BCD-479F-A3F9-76770FD629DD}" destId="{BDE0E207-C83B-423F-AA14-865181964B25}" srcOrd="1" destOrd="0" presId="urn:microsoft.com/office/officeart/2005/8/layout/pList1"/>
    <dgm:cxn modelId="{A04D7862-85E6-4085-8933-3262B5AF7678}" type="presParOf" srcId="{414AC779-6BCD-479F-A3F9-76770FD629DD}" destId="{E7FC7571-B365-4924-9C3E-4DEEC8B63F53}" srcOrd="2" destOrd="0" presId="urn:microsoft.com/office/officeart/2005/8/layout/pList1"/>
    <dgm:cxn modelId="{3CAAF629-14AF-47F0-9448-99744F4CE648}" type="presParOf" srcId="{E7FC7571-B365-4924-9C3E-4DEEC8B63F53}" destId="{F8EECEDC-DDAC-433C-87C2-11B8F4B77387}" srcOrd="0" destOrd="0" presId="urn:microsoft.com/office/officeart/2005/8/layout/pList1"/>
    <dgm:cxn modelId="{A0F9B356-552E-4640-9327-782655A8234B}" type="presParOf" srcId="{E7FC7571-B365-4924-9C3E-4DEEC8B63F53}" destId="{5BB94637-C8ED-47D5-A1C9-9A1911381774}" srcOrd="1" destOrd="0" presId="urn:microsoft.com/office/officeart/2005/8/layout/pList1"/>
    <dgm:cxn modelId="{A931ACE8-5B25-4DA5-8DD7-B1679BF0D55D}" type="presParOf" srcId="{414AC779-6BCD-479F-A3F9-76770FD629DD}" destId="{7A095EA5-BEAD-4D2C-AAE2-C704F365BCCC}" srcOrd="3" destOrd="0" presId="urn:microsoft.com/office/officeart/2005/8/layout/pList1"/>
    <dgm:cxn modelId="{5899E952-299F-4E80-8707-9C1DEEA28197}" type="presParOf" srcId="{414AC779-6BCD-479F-A3F9-76770FD629DD}" destId="{7A01899C-B12A-46D6-A2B3-B19035CE6B8D}" srcOrd="4" destOrd="0" presId="urn:microsoft.com/office/officeart/2005/8/layout/pList1"/>
    <dgm:cxn modelId="{D4279784-13B7-4FC9-B8E8-6275711398F2}" type="presParOf" srcId="{7A01899C-B12A-46D6-A2B3-B19035CE6B8D}" destId="{B3A1C6A3-AC62-457E-A559-ABB00B0FA947}" srcOrd="0" destOrd="0" presId="urn:microsoft.com/office/officeart/2005/8/layout/pList1"/>
    <dgm:cxn modelId="{A7650985-ADB4-4F5C-8737-4D50D4678605}" type="presParOf" srcId="{7A01899C-B12A-46D6-A2B3-B19035CE6B8D}" destId="{420E9C82-6F94-4795-BB20-EF3C41E7AD2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CBC769-430B-4761-96FB-F82047239809}"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D223A89D-8F6B-4286-A0D4-2D51D1D6C061}">
      <dgm:prSet phldrT="[Text]" custT="1"/>
      <dgm:spPr/>
      <dgm:t>
        <a:bodyPr/>
        <a:lstStyle/>
        <a:p>
          <a:pPr>
            <a:buFont typeface="Arial" panose="020B0604020202020204" pitchFamily="34" charset="0"/>
            <a:buChar char="•"/>
          </a:pPr>
          <a:r>
            <a:rPr lang="en-US" sz="2000" b="1" dirty="0"/>
            <a:t>Narrow AI</a:t>
          </a:r>
          <a:endParaRPr lang="en-US" sz="2000" dirty="0"/>
        </a:p>
      </dgm:t>
    </dgm:pt>
    <dgm:pt modelId="{A30F4D55-5794-4EA0-A350-AB9355A616CE}" type="parTrans" cxnId="{51515AA0-A320-4871-A493-08F733ED50D7}">
      <dgm:prSet/>
      <dgm:spPr/>
      <dgm:t>
        <a:bodyPr/>
        <a:lstStyle/>
        <a:p>
          <a:endParaRPr lang="en-US"/>
        </a:p>
      </dgm:t>
    </dgm:pt>
    <dgm:pt modelId="{DB1B4E4A-9B0F-4CBB-A4B1-415BB0A55B62}" type="sibTrans" cxnId="{51515AA0-A320-4871-A493-08F733ED50D7}">
      <dgm:prSet/>
      <dgm:spPr/>
      <dgm:t>
        <a:bodyPr/>
        <a:lstStyle/>
        <a:p>
          <a:endParaRPr lang="en-US"/>
        </a:p>
      </dgm:t>
    </dgm:pt>
    <dgm:pt modelId="{35D69C1E-9B10-4DEB-AEC9-994AE2ACBCA7}">
      <dgm:prSet custT="1"/>
      <dgm:spPr/>
      <dgm:t>
        <a:bodyPr/>
        <a:lstStyle/>
        <a:p>
          <a:r>
            <a:rPr lang="en-US" sz="2000" b="1" dirty="0"/>
            <a:t>Artificial general intelligence (AGI)</a:t>
          </a:r>
          <a:endParaRPr lang="en-US" sz="1700" dirty="0"/>
        </a:p>
      </dgm:t>
    </dgm:pt>
    <dgm:pt modelId="{DCED1BE0-A9BB-40C0-B142-010ACC7EA9A2}" type="parTrans" cxnId="{1CE70866-6D62-48DB-A226-117D388AEA87}">
      <dgm:prSet/>
      <dgm:spPr/>
      <dgm:t>
        <a:bodyPr/>
        <a:lstStyle/>
        <a:p>
          <a:endParaRPr lang="en-US"/>
        </a:p>
      </dgm:t>
    </dgm:pt>
    <dgm:pt modelId="{B410FFA6-10C5-44B5-A4A1-0137A8A12DDE}" type="sibTrans" cxnId="{1CE70866-6D62-48DB-A226-117D388AEA87}">
      <dgm:prSet/>
      <dgm:spPr/>
      <dgm:t>
        <a:bodyPr/>
        <a:lstStyle/>
        <a:p>
          <a:endParaRPr lang="en-US"/>
        </a:p>
      </dgm:t>
    </dgm:pt>
    <dgm:pt modelId="{8B31FCA8-1FBC-4BEC-8AFC-C6C2124372CA}">
      <dgm:prSet custT="1"/>
      <dgm:spPr/>
      <dgm:t>
        <a:bodyPr/>
        <a:lstStyle/>
        <a:p>
          <a:r>
            <a:rPr lang="en-US" sz="1400" dirty="0"/>
            <a:t>An intelligent agents can solve a specific problem.</a:t>
          </a:r>
        </a:p>
      </dgm:t>
    </dgm:pt>
    <dgm:pt modelId="{11939444-F50A-4A86-973A-3239DF1217D5}" type="parTrans" cxnId="{EC64DFB2-5D17-446A-A13A-5421EEBAD8B2}">
      <dgm:prSet/>
      <dgm:spPr/>
      <dgm:t>
        <a:bodyPr/>
        <a:lstStyle/>
        <a:p>
          <a:endParaRPr lang="en-US"/>
        </a:p>
      </dgm:t>
    </dgm:pt>
    <dgm:pt modelId="{0D475C41-9688-4D31-A9B4-9B2E0AB67C34}" type="sibTrans" cxnId="{EC64DFB2-5D17-446A-A13A-5421EEBAD8B2}">
      <dgm:prSet/>
      <dgm:spPr/>
      <dgm:t>
        <a:bodyPr/>
        <a:lstStyle/>
        <a:p>
          <a:endParaRPr lang="en-US"/>
        </a:p>
      </dgm:t>
    </dgm:pt>
    <dgm:pt modelId="{2A98EBEA-A40B-4102-ADEF-4E9281907E9F}">
      <dgm:prSet custT="1"/>
      <dgm:spPr/>
      <dgm:t>
        <a:bodyPr/>
        <a:lstStyle/>
        <a:p>
          <a:r>
            <a:rPr lang="en-US" sz="1400" dirty="0"/>
            <a:t>A hypothetical intelligent agent which can understand or learn any intellectual task that human beings can. </a:t>
          </a:r>
          <a:r>
            <a:rPr lang="en-US" sz="1200" dirty="0">
              <a:solidFill>
                <a:schemeClr val="bg1">
                  <a:lumMod val="65000"/>
                </a:schemeClr>
              </a:solidFill>
              <a:latin typeface="+mn-lt"/>
              <a:ea typeface="+mn-ea"/>
              <a:cs typeface="+mn-cs"/>
            </a:rPr>
            <a:t>[Wikipedia entry on AGI]</a:t>
          </a:r>
          <a:endParaRPr lang="en-US" sz="1400" dirty="0"/>
        </a:p>
      </dgm:t>
    </dgm:pt>
    <dgm:pt modelId="{CC9801E7-A4E6-47F9-B697-1A810CF2BF5D}" type="parTrans" cxnId="{D2B00E5A-D1D5-4FD9-91CA-878FC05A3FC6}">
      <dgm:prSet/>
      <dgm:spPr/>
      <dgm:t>
        <a:bodyPr/>
        <a:lstStyle/>
        <a:p>
          <a:endParaRPr lang="en-US"/>
        </a:p>
      </dgm:t>
    </dgm:pt>
    <dgm:pt modelId="{70904AFC-62D3-4CD7-AA4C-9B29BB1DC512}" type="sibTrans" cxnId="{D2B00E5A-D1D5-4FD9-91CA-878FC05A3FC6}">
      <dgm:prSet/>
      <dgm:spPr/>
      <dgm:t>
        <a:bodyPr/>
        <a:lstStyle/>
        <a:p>
          <a:endParaRPr lang="en-US"/>
        </a:p>
      </dgm:t>
    </dgm:pt>
    <dgm:pt modelId="{B2EF1E62-6444-466A-9869-C4E9C30319F6}" type="pres">
      <dgm:prSet presAssocID="{F7CBC769-430B-4761-96FB-F82047239809}" presName="linearFlow" presStyleCnt="0">
        <dgm:presLayoutVars>
          <dgm:dir/>
          <dgm:animLvl val="lvl"/>
          <dgm:resizeHandles val="exact"/>
        </dgm:presLayoutVars>
      </dgm:prSet>
      <dgm:spPr/>
    </dgm:pt>
    <dgm:pt modelId="{3C52DE3D-9AF8-4F68-A761-6B9540D4887B}" type="pres">
      <dgm:prSet presAssocID="{D223A89D-8F6B-4286-A0D4-2D51D1D6C061}" presName="composite" presStyleCnt="0"/>
      <dgm:spPr/>
    </dgm:pt>
    <dgm:pt modelId="{6A5C3FDA-F674-45D8-83CB-EDB3C71F6B88}" type="pres">
      <dgm:prSet presAssocID="{D223A89D-8F6B-4286-A0D4-2D51D1D6C061}" presName="parTx" presStyleLbl="node1" presStyleIdx="0" presStyleCnt="2">
        <dgm:presLayoutVars>
          <dgm:chMax val="0"/>
          <dgm:chPref val="0"/>
          <dgm:bulletEnabled val="1"/>
        </dgm:presLayoutVars>
      </dgm:prSet>
      <dgm:spPr/>
    </dgm:pt>
    <dgm:pt modelId="{9B0C1AD1-ADE5-4002-87BD-986A68BFC592}" type="pres">
      <dgm:prSet presAssocID="{D223A89D-8F6B-4286-A0D4-2D51D1D6C061}" presName="parSh" presStyleLbl="node1" presStyleIdx="0" presStyleCnt="2"/>
      <dgm:spPr/>
    </dgm:pt>
    <dgm:pt modelId="{BBC2166F-C13A-402C-AFC1-AEE610D43C99}" type="pres">
      <dgm:prSet presAssocID="{D223A89D-8F6B-4286-A0D4-2D51D1D6C061}" presName="desTx" presStyleLbl="fgAcc1" presStyleIdx="0" presStyleCnt="2">
        <dgm:presLayoutVars>
          <dgm:bulletEnabled val="1"/>
        </dgm:presLayoutVars>
      </dgm:prSet>
      <dgm:spPr/>
    </dgm:pt>
    <dgm:pt modelId="{97B3A9F8-ED07-4112-A48D-46BB556A4E99}" type="pres">
      <dgm:prSet presAssocID="{DB1B4E4A-9B0F-4CBB-A4B1-415BB0A55B62}" presName="sibTrans" presStyleLbl="sibTrans2D1" presStyleIdx="0" presStyleCnt="1"/>
      <dgm:spPr/>
    </dgm:pt>
    <dgm:pt modelId="{E7C9DEFE-7164-40EC-B141-41A8C4CA2C5D}" type="pres">
      <dgm:prSet presAssocID="{DB1B4E4A-9B0F-4CBB-A4B1-415BB0A55B62}" presName="connTx" presStyleLbl="sibTrans2D1" presStyleIdx="0" presStyleCnt="1"/>
      <dgm:spPr/>
    </dgm:pt>
    <dgm:pt modelId="{8B5802F6-F1B1-4AEC-8114-5F71031DBCFD}" type="pres">
      <dgm:prSet presAssocID="{35D69C1E-9B10-4DEB-AEC9-994AE2ACBCA7}" presName="composite" presStyleCnt="0"/>
      <dgm:spPr/>
    </dgm:pt>
    <dgm:pt modelId="{2EA95712-64C3-407E-B45A-4B365697FBC4}" type="pres">
      <dgm:prSet presAssocID="{35D69C1E-9B10-4DEB-AEC9-994AE2ACBCA7}" presName="parTx" presStyleLbl="node1" presStyleIdx="0" presStyleCnt="2">
        <dgm:presLayoutVars>
          <dgm:chMax val="0"/>
          <dgm:chPref val="0"/>
          <dgm:bulletEnabled val="1"/>
        </dgm:presLayoutVars>
      </dgm:prSet>
      <dgm:spPr/>
    </dgm:pt>
    <dgm:pt modelId="{1191E827-5841-44D7-B182-28903ACD65DD}" type="pres">
      <dgm:prSet presAssocID="{35D69C1E-9B10-4DEB-AEC9-994AE2ACBCA7}" presName="parSh" presStyleLbl="node1" presStyleIdx="1" presStyleCnt="2"/>
      <dgm:spPr/>
    </dgm:pt>
    <dgm:pt modelId="{1A29D053-A425-4A43-8FBD-C7673BB8F533}" type="pres">
      <dgm:prSet presAssocID="{35D69C1E-9B10-4DEB-AEC9-994AE2ACBCA7}" presName="desTx" presStyleLbl="fgAcc1" presStyleIdx="1" presStyleCnt="2">
        <dgm:presLayoutVars>
          <dgm:bulletEnabled val="1"/>
        </dgm:presLayoutVars>
      </dgm:prSet>
      <dgm:spPr/>
    </dgm:pt>
  </dgm:ptLst>
  <dgm:cxnLst>
    <dgm:cxn modelId="{1CE70866-6D62-48DB-A226-117D388AEA87}" srcId="{F7CBC769-430B-4761-96FB-F82047239809}" destId="{35D69C1E-9B10-4DEB-AEC9-994AE2ACBCA7}" srcOrd="1" destOrd="0" parTransId="{DCED1BE0-A9BB-40C0-B142-010ACC7EA9A2}" sibTransId="{B410FFA6-10C5-44B5-A4A1-0137A8A12DDE}"/>
    <dgm:cxn modelId="{18C1CD6D-CB67-451F-A3F4-78F4487AB65B}" type="presOf" srcId="{F7CBC769-430B-4761-96FB-F82047239809}" destId="{B2EF1E62-6444-466A-9869-C4E9C30319F6}" srcOrd="0" destOrd="0" presId="urn:microsoft.com/office/officeart/2005/8/layout/process3"/>
    <dgm:cxn modelId="{D051E653-C3FB-43CA-98D2-CADFBED7E36D}" type="presOf" srcId="{DB1B4E4A-9B0F-4CBB-A4B1-415BB0A55B62}" destId="{97B3A9F8-ED07-4112-A48D-46BB556A4E99}" srcOrd="0" destOrd="0" presId="urn:microsoft.com/office/officeart/2005/8/layout/process3"/>
    <dgm:cxn modelId="{98BF0F56-6A22-42CC-BFD5-F1F411A34781}" type="presOf" srcId="{D223A89D-8F6B-4286-A0D4-2D51D1D6C061}" destId="{9B0C1AD1-ADE5-4002-87BD-986A68BFC592}" srcOrd="1" destOrd="0" presId="urn:microsoft.com/office/officeart/2005/8/layout/process3"/>
    <dgm:cxn modelId="{D2B00E5A-D1D5-4FD9-91CA-878FC05A3FC6}" srcId="{35D69C1E-9B10-4DEB-AEC9-994AE2ACBCA7}" destId="{2A98EBEA-A40B-4102-ADEF-4E9281907E9F}" srcOrd="0" destOrd="0" parTransId="{CC9801E7-A4E6-47F9-B697-1A810CF2BF5D}" sibTransId="{70904AFC-62D3-4CD7-AA4C-9B29BB1DC512}"/>
    <dgm:cxn modelId="{3B8C827F-D3CC-460C-9097-32A18DA37057}" type="presOf" srcId="{35D69C1E-9B10-4DEB-AEC9-994AE2ACBCA7}" destId="{2EA95712-64C3-407E-B45A-4B365697FBC4}" srcOrd="0" destOrd="0" presId="urn:microsoft.com/office/officeart/2005/8/layout/process3"/>
    <dgm:cxn modelId="{47C85485-198C-446F-8DB0-DA82A83E0894}" type="presOf" srcId="{DB1B4E4A-9B0F-4CBB-A4B1-415BB0A55B62}" destId="{E7C9DEFE-7164-40EC-B141-41A8C4CA2C5D}" srcOrd="1" destOrd="0" presId="urn:microsoft.com/office/officeart/2005/8/layout/process3"/>
    <dgm:cxn modelId="{E198BC8C-25D4-491F-895B-218F72E12DBE}" type="presOf" srcId="{2A98EBEA-A40B-4102-ADEF-4E9281907E9F}" destId="{1A29D053-A425-4A43-8FBD-C7673BB8F533}" srcOrd="0" destOrd="0" presId="urn:microsoft.com/office/officeart/2005/8/layout/process3"/>
    <dgm:cxn modelId="{51515AA0-A320-4871-A493-08F733ED50D7}" srcId="{F7CBC769-430B-4761-96FB-F82047239809}" destId="{D223A89D-8F6B-4286-A0D4-2D51D1D6C061}" srcOrd="0" destOrd="0" parTransId="{A30F4D55-5794-4EA0-A350-AB9355A616CE}" sibTransId="{DB1B4E4A-9B0F-4CBB-A4B1-415BB0A55B62}"/>
    <dgm:cxn modelId="{6BD2F6A0-A624-4D7B-AC52-B1F1E7DFC9E5}" type="presOf" srcId="{D223A89D-8F6B-4286-A0D4-2D51D1D6C061}" destId="{6A5C3FDA-F674-45D8-83CB-EDB3C71F6B88}" srcOrd="0" destOrd="0" presId="urn:microsoft.com/office/officeart/2005/8/layout/process3"/>
    <dgm:cxn modelId="{EC64DFB2-5D17-446A-A13A-5421EEBAD8B2}" srcId="{D223A89D-8F6B-4286-A0D4-2D51D1D6C061}" destId="{8B31FCA8-1FBC-4BEC-8AFC-C6C2124372CA}" srcOrd="0" destOrd="0" parTransId="{11939444-F50A-4A86-973A-3239DF1217D5}" sibTransId="{0D475C41-9688-4D31-A9B4-9B2E0AB67C34}"/>
    <dgm:cxn modelId="{FD9074DB-DB93-4EF9-A1A4-238DCC2C4183}" type="presOf" srcId="{35D69C1E-9B10-4DEB-AEC9-994AE2ACBCA7}" destId="{1191E827-5841-44D7-B182-28903ACD65DD}" srcOrd="1" destOrd="0" presId="urn:microsoft.com/office/officeart/2005/8/layout/process3"/>
    <dgm:cxn modelId="{C07F26E4-716C-4956-A255-031447B2E9AD}" type="presOf" srcId="{8B31FCA8-1FBC-4BEC-8AFC-C6C2124372CA}" destId="{BBC2166F-C13A-402C-AFC1-AEE610D43C99}" srcOrd="0" destOrd="0" presId="urn:microsoft.com/office/officeart/2005/8/layout/process3"/>
    <dgm:cxn modelId="{337A97CA-2C11-43F0-B3C8-F235C6C9CAD6}" type="presParOf" srcId="{B2EF1E62-6444-466A-9869-C4E9C30319F6}" destId="{3C52DE3D-9AF8-4F68-A761-6B9540D4887B}" srcOrd="0" destOrd="0" presId="urn:microsoft.com/office/officeart/2005/8/layout/process3"/>
    <dgm:cxn modelId="{73FE1975-ED06-48E5-88D1-347EB1F9A086}" type="presParOf" srcId="{3C52DE3D-9AF8-4F68-A761-6B9540D4887B}" destId="{6A5C3FDA-F674-45D8-83CB-EDB3C71F6B88}" srcOrd="0" destOrd="0" presId="urn:microsoft.com/office/officeart/2005/8/layout/process3"/>
    <dgm:cxn modelId="{0474E990-F37C-4E36-88F3-23F5F792F82A}" type="presParOf" srcId="{3C52DE3D-9AF8-4F68-A761-6B9540D4887B}" destId="{9B0C1AD1-ADE5-4002-87BD-986A68BFC592}" srcOrd="1" destOrd="0" presId="urn:microsoft.com/office/officeart/2005/8/layout/process3"/>
    <dgm:cxn modelId="{DF051F2C-F2E5-429F-82F0-FD72451C1846}" type="presParOf" srcId="{3C52DE3D-9AF8-4F68-A761-6B9540D4887B}" destId="{BBC2166F-C13A-402C-AFC1-AEE610D43C99}" srcOrd="2" destOrd="0" presId="urn:microsoft.com/office/officeart/2005/8/layout/process3"/>
    <dgm:cxn modelId="{0FF394FC-1063-4A8F-AC48-E22CC1C40A18}" type="presParOf" srcId="{B2EF1E62-6444-466A-9869-C4E9C30319F6}" destId="{97B3A9F8-ED07-4112-A48D-46BB556A4E99}" srcOrd="1" destOrd="0" presId="urn:microsoft.com/office/officeart/2005/8/layout/process3"/>
    <dgm:cxn modelId="{1A3404D4-7F96-4D22-82C0-6712A912887A}" type="presParOf" srcId="{97B3A9F8-ED07-4112-A48D-46BB556A4E99}" destId="{E7C9DEFE-7164-40EC-B141-41A8C4CA2C5D}" srcOrd="0" destOrd="0" presId="urn:microsoft.com/office/officeart/2005/8/layout/process3"/>
    <dgm:cxn modelId="{DA2BBBF7-16F7-4B6E-96CB-59877F81A73F}" type="presParOf" srcId="{B2EF1E62-6444-466A-9869-C4E9C30319F6}" destId="{8B5802F6-F1B1-4AEC-8114-5F71031DBCFD}" srcOrd="2" destOrd="0" presId="urn:microsoft.com/office/officeart/2005/8/layout/process3"/>
    <dgm:cxn modelId="{7844F455-3DF7-4526-B412-5ACD7C630407}" type="presParOf" srcId="{8B5802F6-F1B1-4AEC-8114-5F71031DBCFD}" destId="{2EA95712-64C3-407E-B45A-4B365697FBC4}" srcOrd="0" destOrd="0" presId="urn:microsoft.com/office/officeart/2005/8/layout/process3"/>
    <dgm:cxn modelId="{763CBC2F-9F16-4812-A2A6-CC476579361A}" type="presParOf" srcId="{8B5802F6-F1B1-4AEC-8114-5F71031DBCFD}" destId="{1191E827-5841-44D7-B182-28903ACD65DD}" srcOrd="1" destOrd="0" presId="urn:microsoft.com/office/officeart/2005/8/layout/process3"/>
    <dgm:cxn modelId="{55C49BC4-255F-43FC-8BBB-E6EF06CB6723}" type="presParOf" srcId="{8B5802F6-F1B1-4AEC-8114-5F71031DBCFD}" destId="{1A29D053-A425-4A43-8FBD-C7673BB8F533}" srcOrd="2" destOrd="0" presId="urn:microsoft.com/office/officeart/2005/8/layout/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3"/>
          </a:fillRef>
          <a:effectRef idx="1">
            <a:schemeClr val="accent3"/>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3"/>
          </a:fillRef>
          <a:effectRef idx="1">
            <a:schemeClr val="accent3"/>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7F87-D89B-4265-9CCA-767E09BB27BA}">
      <dsp:nvSpPr>
        <dsp:cNvPr id="0" name=""/>
        <dsp:cNvSpPr/>
      </dsp:nvSpPr>
      <dsp:spPr>
        <a:xfrm>
          <a:off x="3720" y="315369"/>
          <a:ext cx="1903139"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Use of AI by companies and organizations</a:t>
          </a:r>
        </a:p>
      </dsp:txBody>
      <dsp:txXfrm>
        <a:off x="3720" y="315369"/>
        <a:ext cx="1903139" cy="846450"/>
      </dsp:txXfrm>
    </dsp:sp>
    <dsp:sp modelId="{18817703-F11E-41DC-8E9C-0E557B75EE9A}">
      <dsp:nvSpPr>
        <dsp:cNvPr id="0" name=""/>
        <dsp:cNvSpPr/>
      </dsp:nvSpPr>
      <dsp:spPr>
        <a:xfrm>
          <a:off x="1906860" y="103757"/>
          <a:ext cx="380627" cy="1269675"/>
        </a:xfrm>
        <a:prstGeom prst="leftBrace">
          <a:avLst>
            <a:gd name="adj1" fmla="val 35000"/>
            <a:gd name="adj2" fmla="val 5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9E74F86F-4160-4D59-AE65-BF20920FD515}">
      <dsp:nvSpPr>
        <dsp:cNvPr id="0" name=""/>
        <dsp:cNvSpPr/>
      </dsp:nvSpPr>
      <dsp:spPr>
        <a:xfrm>
          <a:off x="2439739" y="103757"/>
          <a:ext cx="5176539" cy="1269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safety</a:t>
          </a:r>
        </a:p>
        <a:p>
          <a:pPr marL="171450" lvl="1" indent="-171450" algn="l" defTabSz="800100">
            <a:lnSpc>
              <a:spcPct val="90000"/>
            </a:lnSpc>
            <a:spcBef>
              <a:spcPct val="0"/>
            </a:spcBef>
            <a:spcAft>
              <a:spcPct val="15000"/>
            </a:spcAft>
            <a:buChar char="•"/>
          </a:pPr>
          <a:r>
            <a:rPr lang="en-US" sz="1800" kern="1200" dirty="0"/>
            <a:t>Limit harmful uses of AI</a:t>
          </a:r>
        </a:p>
        <a:p>
          <a:pPr marL="171450" lvl="1" indent="-171450" algn="l" defTabSz="800100">
            <a:lnSpc>
              <a:spcPct val="90000"/>
            </a:lnSpc>
            <a:spcBef>
              <a:spcPct val="0"/>
            </a:spcBef>
            <a:spcAft>
              <a:spcPct val="15000"/>
            </a:spcAft>
            <a:buChar char="•"/>
          </a:pPr>
          <a:r>
            <a:rPr lang="en-US" sz="1800" kern="1200" dirty="0"/>
            <a:t>Establish accountability: Liability?</a:t>
          </a:r>
        </a:p>
        <a:p>
          <a:pPr marL="171450" lvl="1" indent="-171450" algn="l" defTabSz="800100">
            <a:lnSpc>
              <a:spcPct val="90000"/>
            </a:lnSpc>
            <a:spcBef>
              <a:spcPct val="0"/>
            </a:spcBef>
            <a:spcAft>
              <a:spcPct val="15000"/>
            </a:spcAft>
            <a:buChar char="•"/>
          </a:pPr>
          <a:r>
            <a:rPr lang="en-US" sz="1800" kern="1200" dirty="0"/>
            <a:t>Avoid concentration of power: Winner-takes-All</a:t>
          </a:r>
        </a:p>
      </dsp:txBody>
      <dsp:txXfrm>
        <a:off x="2439739" y="103757"/>
        <a:ext cx="5176539" cy="1269675"/>
      </dsp:txXfrm>
    </dsp:sp>
    <dsp:sp modelId="{8551A47B-1180-4CEB-95F0-15010AF97308}">
      <dsp:nvSpPr>
        <dsp:cNvPr id="0" name=""/>
        <dsp:cNvSpPr/>
      </dsp:nvSpPr>
      <dsp:spPr>
        <a:xfrm>
          <a:off x="3720" y="2171218"/>
          <a:ext cx="1903139"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Protect individuals</a:t>
          </a:r>
        </a:p>
      </dsp:txBody>
      <dsp:txXfrm>
        <a:off x="3720" y="2171218"/>
        <a:ext cx="1903139" cy="601425"/>
      </dsp:txXfrm>
    </dsp:sp>
    <dsp:sp modelId="{33078966-B16B-4AC2-8803-8A1030501DAA}">
      <dsp:nvSpPr>
        <dsp:cNvPr id="0" name=""/>
        <dsp:cNvSpPr/>
      </dsp:nvSpPr>
      <dsp:spPr>
        <a:xfrm>
          <a:off x="1906860" y="1438232"/>
          <a:ext cx="380627" cy="2067398"/>
        </a:xfrm>
        <a:prstGeom prst="leftBrace">
          <a:avLst>
            <a:gd name="adj1" fmla="val 35000"/>
            <a:gd name="adj2" fmla="val 5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B5DC7CC-6301-4814-93A2-3DB6A0512DB4}">
      <dsp:nvSpPr>
        <dsp:cNvPr id="0" name=""/>
        <dsp:cNvSpPr/>
      </dsp:nvSpPr>
      <dsp:spPr>
        <a:xfrm>
          <a:off x="2439739" y="1438232"/>
          <a:ext cx="5176539" cy="2067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Uphold human rights and values</a:t>
          </a:r>
        </a:p>
        <a:p>
          <a:pPr marL="171450" lvl="1" indent="-171450" algn="l" defTabSz="800100">
            <a:lnSpc>
              <a:spcPct val="90000"/>
            </a:lnSpc>
            <a:spcBef>
              <a:spcPct val="0"/>
            </a:spcBef>
            <a:spcAft>
              <a:spcPct val="15000"/>
            </a:spcAft>
            <a:buChar char="•"/>
          </a:pPr>
          <a:r>
            <a:rPr lang="en-US" sz="1800" kern="1200" dirty="0"/>
            <a:t>Ensure fairness: Equal opportunity/equal impact. Reflect diversity/inclusion</a:t>
          </a:r>
        </a:p>
        <a:p>
          <a:pPr marL="171450" lvl="1" indent="-171450" algn="l" defTabSz="800100">
            <a:lnSpc>
              <a:spcPct val="90000"/>
            </a:lnSpc>
            <a:spcBef>
              <a:spcPct val="0"/>
            </a:spcBef>
            <a:spcAft>
              <a:spcPct val="15000"/>
            </a:spcAft>
            <a:buChar char="•"/>
          </a:pPr>
          <a:r>
            <a:rPr lang="en-US" sz="1800" kern="1200" dirty="0"/>
            <a:t>Provide transparency: Explanations to build trust</a:t>
          </a:r>
        </a:p>
        <a:p>
          <a:pPr marL="171450" lvl="1" indent="-171450" algn="l" defTabSz="800100">
            <a:lnSpc>
              <a:spcPct val="90000"/>
            </a:lnSpc>
            <a:spcBef>
              <a:spcPct val="0"/>
            </a:spcBef>
            <a:spcAft>
              <a:spcPct val="15000"/>
            </a:spcAft>
            <a:buChar char="•"/>
          </a:pPr>
          <a:r>
            <a:rPr lang="en-US" sz="1800" kern="1200" dirty="0"/>
            <a:t>Respect privacy: Surveillance?</a:t>
          </a:r>
        </a:p>
        <a:p>
          <a:pPr marL="171450" lvl="1" indent="-171450" algn="l" defTabSz="800100">
            <a:lnSpc>
              <a:spcPct val="90000"/>
            </a:lnSpc>
            <a:spcBef>
              <a:spcPct val="0"/>
            </a:spcBef>
            <a:spcAft>
              <a:spcPct val="15000"/>
            </a:spcAft>
            <a:buChar char="•"/>
          </a:pPr>
          <a:r>
            <a:rPr lang="en-US" sz="1800" kern="1200" dirty="0"/>
            <a:t>Contemplate implications for employment: Income and purpose.</a:t>
          </a:r>
        </a:p>
      </dsp:txBody>
      <dsp:txXfrm>
        <a:off x="2439739" y="1438232"/>
        <a:ext cx="5176539" cy="2067398"/>
      </dsp:txXfrm>
    </dsp:sp>
    <dsp:sp modelId="{81A863B9-2C90-43D8-B529-1F605AC44A8F}">
      <dsp:nvSpPr>
        <dsp:cNvPr id="0" name=""/>
        <dsp:cNvSpPr/>
      </dsp:nvSpPr>
      <dsp:spPr>
        <a:xfrm>
          <a:off x="3720" y="3587136"/>
          <a:ext cx="1903139"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solidFill>
            </a:rPr>
            <a:t>Governance</a:t>
          </a:r>
        </a:p>
      </dsp:txBody>
      <dsp:txXfrm>
        <a:off x="3720" y="3587136"/>
        <a:ext cx="1903139" cy="356400"/>
      </dsp:txXfrm>
    </dsp:sp>
    <dsp:sp modelId="{D8E4AC64-8AD0-4103-9AC8-A55D40C4C783}">
      <dsp:nvSpPr>
        <dsp:cNvPr id="0" name=""/>
        <dsp:cNvSpPr/>
      </dsp:nvSpPr>
      <dsp:spPr>
        <a:xfrm>
          <a:off x="1906860" y="3570430"/>
          <a:ext cx="380627" cy="389812"/>
        </a:xfrm>
        <a:prstGeom prst="leftBrace">
          <a:avLst>
            <a:gd name="adj1" fmla="val 35000"/>
            <a:gd name="adj2" fmla="val 5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6EFC526C-5B53-453B-9481-B9BD9F7CDE94}">
      <dsp:nvSpPr>
        <dsp:cNvPr id="0" name=""/>
        <dsp:cNvSpPr/>
      </dsp:nvSpPr>
      <dsp:spPr>
        <a:xfrm>
          <a:off x="2439739" y="3570430"/>
          <a:ext cx="5176539" cy="389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Acknowledge legal/policy implications</a:t>
          </a:r>
        </a:p>
      </dsp:txBody>
      <dsp:txXfrm>
        <a:off x="2439739" y="3570430"/>
        <a:ext cx="5176539" cy="389812"/>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C45CF-5628-426D-A093-66F07BE12935}">
      <dsp:nvSpPr>
        <dsp:cNvPr id="0" name=""/>
        <dsp:cNvSpPr/>
      </dsp:nvSpPr>
      <dsp:spPr>
        <a:xfrm>
          <a:off x="5016" y="529616"/>
          <a:ext cx="853453" cy="8534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04D6F8-D5BC-4C9C-9A55-A673EC268AC2}">
      <dsp:nvSpPr>
        <dsp:cNvPr id="0" name=""/>
        <dsp:cNvSpPr/>
      </dsp:nvSpPr>
      <dsp:spPr>
        <a:xfrm>
          <a:off x="5016" y="1526463"/>
          <a:ext cx="2438437" cy="434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b="1" kern="1200" dirty="0"/>
            <a:t>Pre-existing bias</a:t>
          </a:r>
          <a:endParaRPr lang="en-US" sz="2800" kern="1200" dirty="0"/>
        </a:p>
      </dsp:txBody>
      <dsp:txXfrm>
        <a:off x="5016" y="1526463"/>
        <a:ext cx="2438437" cy="434346"/>
      </dsp:txXfrm>
    </dsp:sp>
    <dsp:sp modelId="{43BE7CC2-DDA3-4D46-A326-528FB671E068}">
      <dsp:nvSpPr>
        <dsp:cNvPr id="0" name=""/>
        <dsp:cNvSpPr/>
      </dsp:nvSpPr>
      <dsp:spPr>
        <a:xfrm>
          <a:off x="5016" y="2027505"/>
          <a:ext cx="2438437" cy="183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Social and institutional norms influence design and training data choices. </a:t>
          </a:r>
        </a:p>
        <a:p>
          <a:pPr marL="0" lvl="0" indent="0" algn="l" defTabSz="711200">
            <a:lnSpc>
              <a:spcPct val="100000"/>
            </a:lnSpc>
            <a:spcBef>
              <a:spcPct val="0"/>
            </a:spcBef>
            <a:spcAft>
              <a:spcPct val="35000"/>
            </a:spcAft>
            <a:buNone/>
          </a:pPr>
          <a:r>
            <a:rPr lang="en-US" sz="1600" kern="1200" dirty="0"/>
            <a:t>Example: Evaluate job applicants for a job which is historically almost exclusively held by males.</a:t>
          </a:r>
        </a:p>
      </dsp:txBody>
      <dsp:txXfrm>
        <a:off x="5016" y="2027505"/>
        <a:ext cx="2438437" cy="1836860"/>
      </dsp:txXfrm>
    </dsp:sp>
    <dsp:sp modelId="{40FFE52D-EDDE-4488-B269-53200FA1B688}">
      <dsp:nvSpPr>
        <dsp:cNvPr id="0" name=""/>
        <dsp:cNvSpPr/>
      </dsp:nvSpPr>
      <dsp:spPr>
        <a:xfrm>
          <a:off x="2870180" y="529616"/>
          <a:ext cx="853453" cy="8534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E268DF-2AB5-453D-958C-C9D4246B3F1B}">
      <dsp:nvSpPr>
        <dsp:cNvPr id="0" name=""/>
        <dsp:cNvSpPr/>
      </dsp:nvSpPr>
      <dsp:spPr>
        <a:xfrm>
          <a:off x="2870180" y="1526463"/>
          <a:ext cx="2438437" cy="434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b="1" kern="1200" dirty="0"/>
            <a:t>Technical bias</a:t>
          </a:r>
          <a:endParaRPr lang="en-US" sz="2800" kern="1200" dirty="0"/>
        </a:p>
      </dsp:txBody>
      <dsp:txXfrm>
        <a:off x="2870180" y="1526463"/>
        <a:ext cx="2438437" cy="434346"/>
      </dsp:txXfrm>
    </dsp:sp>
    <dsp:sp modelId="{FE583A74-9436-443D-BD2D-0A16DCDD60C1}">
      <dsp:nvSpPr>
        <dsp:cNvPr id="0" name=""/>
        <dsp:cNvSpPr/>
      </dsp:nvSpPr>
      <dsp:spPr>
        <a:xfrm>
          <a:off x="2870180" y="2027505"/>
          <a:ext cx="2438437" cy="183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Limitations of a program or computational power. </a:t>
          </a:r>
        </a:p>
        <a:p>
          <a:pPr marL="0" lvl="0" indent="0" algn="l" defTabSz="711200">
            <a:lnSpc>
              <a:spcPct val="100000"/>
            </a:lnSpc>
            <a:spcBef>
              <a:spcPct val="0"/>
            </a:spcBef>
            <a:spcAft>
              <a:spcPct val="35000"/>
            </a:spcAft>
            <a:buNone/>
          </a:pPr>
          <a:endParaRPr lang="en-US" sz="1600" kern="1200" dirty="0"/>
        </a:p>
        <a:p>
          <a:pPr marL="0" lvl="0" indent="0" algn="l" defTabSz="711200">
            <a:lnSpc>
              <a:spcPct val="100000"/>
            </a:lnSpc>
            <a:spcBef>
              <a:spcPct val="0"/>
            </a:spcBef>
            <a:spcAft>
              <a:spcPct val="35000"/>
            </a:spcAft>
            <a:buNone/>
          </a:pPr>
          <a:r>
            <a:rPr lang="en-US" sz="1600" kern="1200" dirty="0"/>
            <a:t>Example: instead of a random sample, the program uses the first n data points.</a:t>
          </a:r>
        </a:p>
      </dsp:txBody>
      <dsp:txXfrm>
        <a:off x="2870180" y="2027505"/>
        <a:ext cx="2438437" cy="1836860"/>
      </dsp:txXfrm>
    </dsp:sp>
    <dsp:sp modelId="{4DEC556D-230A-4024-9DDC-BEF64930F39D}">
      <dsp:nvSpPr>
        <dsp:cNvPr id="0" name=""/>
        <dsp:cNvSpPr/>
      </dsp:nvSpPr>
      <dsp:spPr>
        <a:xfrm>
          <a:off x="5735344" y="529616"/>
          <a:ext cx="853453" cy="8534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CB85D57-3F86-4140-BE66-736531B78794}">
      <dsp:nvSpPr>
        <dsp:cNvPr id="0" name=""/>
        <dsp:cNvSpPr/>
      </dsp:nvSpPr>
      <dsp:spPr>
        <a:xfrm>
          <a:off x="5735344" y="1526463"/>
          <a:ext cx="2438437" cy="434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b="1" kern="1200" dirty="0"/>
            <a:t>Emergent bias</a:t>
          </a:r>
          <a:endParaRPr lang="en-US" sz="2800" kern="1200" dirty="0"/>
        </a:p>
      </dsp:txBody>
      <dsp:txXfrm>
        <a:off x="5735344" y="1526463"/>
        <a:ext cx="2438437" cy="434346"/>
      </dsp:txXfrm>
    </dsp:sp>
    <dsp:sp modelId="{C7D72E8C-731A-4645-A88C-64630A3324B4}">
      <dsp:nvSpPr>
        <dsp:cNvPr id="0" name=""/>
        <dsp:cNvSpPr/>
      </dsp:nvSpPr>
      <dsp:spPr>
        <a:xfrm>
          <a:off x="5735344" y="2027505"/>
          <a:ext cx="2438437" cy="183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Use and reliance on algorithms across new or unanticipated contexts.</a:t>
          </a:r>
        </a:p>
        <a:p>
          <a:pPr marL="0" lvl="0" indent="0" algn="l" defTabSz="711200">
            <a:lnSpc>
              <a:spcPct val="100000"/>
            </a:lnSpc>
            <a:spcBef>
              <a:spcPct val="0"/>
            </a:spcBef>
            <a:spcAft>
              <a:spcPct val="35000"/>
            </a:spcAft>
            <a:buNone/>
          </a:pPr>
          <a:r>
            <a:rPr lang="en-US" sz="1600" kern="1200" dirty="0"/>
            <a:t>Example: Use of an algorithm for an unanticipated application that would require retraining.</a:t>
          </a:r>
        </a:p>
      </dsp:txBody>
      <dsp:txXfrm>
        <a:off x="5735344" y="2027505"/>
        <a:ext cx="2438437" cy="183686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F5197-9357-4ED3-BA8D-8E089E81A4F3}">
      <dsp:nvSpPr>
        <dsp:cNvPr id="0" name=""/>
        <dsp:cNvSpPr/>
      </dsp:nvSpPr>
      <dsp:spPr>
        <a:xfrm>
          <a:off x="1405" y="1222539"/>
          <a:ext cx="2230294" cy="1536672"/>
        </a:xfrm>
        <a:prstGeom prst="round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23FB8-ADE5-4D32-82FE-2F10C8178285}">
      <dsp:nvSpPr>
        <dsp:cNvPr id="0" name=""/>
        <dsp:cNvSpPr/>
      </dsp:nvSpPr>
      <dsp:spPr>
        <a:xfrm>
          <a:off x="1405"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AI Testing</a:t>
          </a:r>
        </a:p>
      </dsp:txBody>
      <dsp:txXfrm>
        <a:off x="1405" y="2759212"/>
        <a:ext cx="2230294" cy="827439"/>
      </dsp:txXfrm>
    </dsp:sp>
    <dsp:sp modelId="{F8EECEDC-DDAC-433C-87C2-11B8F4B77387}">
      <dsp:nvSpPr>
        <dsp:cNvPr id="0" name=""/>
        <dsp:cNvSpPr/>
      </dsp:nvSpPr>
      <dsp:spPr>
        <a:xfrm>
          <a:off x="2454822" y="1222539"/>
          <a:ext cx="2230294" cy="1536672"/>
        </a:xfrm>
        <a:prstGeom prst="roundRect">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94637-C8ED-47D5-A1C9-9A1911381774}">
      <dsp:nvSpPr>
        <dsp:cNvPr id="0" name=""/>
        <dsp:cNvSpPr/>
      </dsp:nvSpPr>
      <dsp:spPr>
        <a:xfrm>
          <a:off x="2454822"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a:t>Monitoring AI</a:t>
          </a:r>
          <a:endParaRPr lang="en-US" sz="2300" kern="1200" dirty="0"/>
        </a:p>
      </dsp:txBody>
      <dsp:txXfrm>
        <a:off x="2454822" y="2759212"/>
        <a:ext cx="2230294" cy="827439"/>
      </dsp:txXfrm>
    </dsp:sp>
    <dsp:sp modelId="{B3A1C6A3-AC62-457E-A559-ABB00B0FA947}">
      <dsp:nvSpPr>
        <dsp:cNvPr id="0" name=""/>
        <dsp:cNvSpPr/>
      </dsp:nvSpPr>
      <dsp:spPr>
        <a:xfrm>
          <a:off x="4908240" y="1222539"/>
          <a:ext cx="2230294" cy="1536672"/>
        </a:xfrm>
        <a:prstGeom prst="roundRect">
          <a:avLst/>
        </a:prstGeom>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E9C82-6F94-4795-BB20-EF3C41E7AD21}">
      <dsp:nvSpPr>
        <dsp:cNvPr id="0" name=""/>
        <dsp:cNvSpPr/>
      </dsp:nvSpPr>
      <dsp:spPr>
        <a:xfrm>
          <a:off x="4908240"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Adversarial robustness</a:t>
          </a:r>
        </a:p>
      </dsp:txBody>
      <dsp:txXfrm>
        <a:off x="4908240" y="2759212"/>
        <a:ext cx="2230294" cy="827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C1AD1-ADE5-4002-87BD-986A68BFC592}">
      <dsp:nvSpPr>
        <dsp:cNvPr id="0" name=""/>
        <dsp:cNvSpPr/>
      </dsp:nvSpPr>
      <dsp:spPr>
        <a:xfrm>
          <a:off x="2523" y="3662"/>
          <a:ext cx="2166669" cy="11674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t>Narrow AI</a:t>
          </a:r>
          <a:endParaRPr lang="en-US" sz="2000" kern="1200" dirty="0"/>
        </a:p>
      </dsp:txBody>
      <dsp:txXfrm>
        <a:off x="2523" y="3662"/>
        <a:ext cx="2166669" cy="778266"/>
      </dsp:txXfrm>
    </dsp:sp>
    <dsp:sp modelId="{BBC2166F-C13A-402C-AFC1-AEE610D43C99}">
      <dsp:nvSpPr>
        <dsp:cNvPr id="0" name=""/>
        <dsp:cNvSpPr/>
      </dsp:nvSpPr>
      <dsp:spPr>
        <a:xfrm>
          <a:off x="446299"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An intelligent agents can solve a specific problem.</a:t>
          </a:r>
        </a:p>
      </dsp:txBody>
      <dsp:txXfrm>
        <a:off x="490162" y="825792"/>
        <a:ext cx="2078943" cy="1409874"/>
      </dsp:txXfrm>
    </dsp:sp>
    <dsp:sp modelId="{97B3A9F8-ED07-4112-A48D-46BB556A4E99}">
      <dsp:nvSpPr>
        <dsp:cNvPr id="0" name=""/>
        <dsp:cNvSpPr/>
      </dsp:nvSpPr>
      <dsp:spPr>
        <a:xfrm>
          <a:off x="2497652" y="123076"/>
          <a:ext cx="696333" cy="5394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497652" y="230964"/>
        <a:ext cx="534502" cy="323662"/>
      </dsp:txXfrm>
    </dsp:sp>
    <dsp:sp modelId="{1191E827-5841-44D7-B182-28903ACD65DD}">
      <dsp:nvSpPr>
        <dsp:cNvPr id="0" name=""/>
        <dsp:cNvSpPr/>
      </dsp:nvSpPr>
      <dsp:spPr>
        <a:xfrm>
          <a:off x="3483030" y="3662"/>
          <a:ext cx="2166669" cy="11674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b="1" kern="1200" dirty="0"/>
            <a:t>Artificial general intelligence (AGI)</a:t>
          </a:r>
          <a:endParaRPr lang="en-US" sz="1700" kern="1200" dirty="0"/>
        </a:p>
      </dsp:txBody>
      <dsp:txXfrm>
        <a:off x="3483030" y="3662"/>
        <a:ext cx="2166669" cy="778266"/>
      </dsp:txXfrm>
    </dsp:sp>
    <dsp:sp modelId="{1A29D053-A425-4A43-8FBD-C7673BB8F533}">
      <dsp:nvSpPr>
        <dsp:cNvPr id="0" name=""/>
        <dsp:cNvSpPr/>
      </dsp:nvSpPr>
      <dsp:spPr>
        <a:xfrm>
          <a:off x="3926806"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which can understand or learn any intellectual task that human beings can. </a:t>
          </a:r>
          <a:r>
            <a:rPr lang="en-US" sz="1200" kern="1200" dirty="0">
              <a:solidFill>
                <a:schemeClr val="bg1">
                  <a:lumMod val="65000"/>
                </a:schemeClr>
              </a:solidFill>
              <a:latin typeface="+mn-lt"/>
              <a:ea typeface="+mn-ea"/>
              <a:cs typeface="+mn-cs"/>
            </a:rPr>
            <a:t>[Wikipedia entry on AGI]</a:t>
          </a:r>
          <a:endParaRPr lang="en-US" sz="1400" kern="1200" dirty="0"/>
        </a:p>
      </dsp:txBody>
      <dsp:txXfrm>
        <a:off x="3970669" y="825792"/>
        <a:ext cx="2078943" cy="14098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2274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22742"/>
        <a:ext cx="2402978" cy="858030"/>
      </dsp:txXfrm>
    </dsp:sp>
    <dsp:sp modelId="{057C3BCC-3CA5-4CC4-B7F5-24388E3176BF}">
      <dsp:nvSpPr>
        <dsp:cNvPr id="0" name=""/>
        <dsp:cNvSpPr/>
      </dsp:nvSpPr>
      <dsp:spPr>
        <a:xfrm>
          <a:off x="2464" y="880773"/>
          <a:ext cx="2402978" cy="252865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880773"/>
        <a:ext cx="2402978" cy="2528659"/>
      </dsp:txXfrm>
    </dsp:sp>
    <dsp:sp modelId="{35853A24-3A1A-4732-AB27-64EAA882E8E5}">
      <dsp:nvSpPr>
        <dsp:cNvPr id="0" name=""/>
        <dsp:cNvSpPr/>
      </dsp:nvSpPr>
      <dsp:spPr>
        <a:xfrm>
          <a:off x="2741860" y="22742"/>
          <a:ext cx="2402978" cy="85803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22742"/>
        <a:ext cx="2402978" cy="858030"/>
      </dsp:txXfrm>
    </dsp:sp>
    <dsp:sp modelId="{39A921E0-BCBA-470A-9186-791A7E8DF1C7}">
      <dsp:nvSpPr>
        <dsp:cNvPr id="0" name=""/>
        <dsp:cNvSpPr/>
      </dsp:nvSpPr>
      <dsp:spPr>
        <a:xfrm>
          <a:off x="2741860" y="880773"/>
          <a:ext cx="2402978" cy="252865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880773"/>
        <a:ext cx="2402978" cy="2528659"/>
      </dsp:txXfrm>
    </dsp:sp>
    <dsp:sp modelId="{18679D45-A600-487D-A273-4812F2E69073}">
      <dsp:nvSpPr>
        <dsp:cNvPr id="0" name=""/>
        <dsp:cNvSpPr/>
      </dsp:nvSpPr>
      <dsp:spPr>
        <a:xfrm>
          <a:off x="5481256" y="22742"/>
          <a:ext cx="2402978" cy="85803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22742"/>
        <a:ext cx="2402978" cy="858030"/>
      </dsp:txXfrm>
    </dsp:sp>
    <dsp:sp modelId="{AF29BEBD-C372-4862-8229-89BA3AB51501}">
      <dsp:nvSpPr>
        <dsp:cNvPr id="0" name=""/>
        <dsp:cNvSpPr/>
      </dsp:nvSpPr>
      <dsp:spPr>
        <a:xfrm>
          <a:off x="5481256" y="880773"/>
          <a:ext cx="2402978" cy="252865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880773"/>
        <a:ext cx="2402978" cy="2528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2.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14</a:t>
            </a:fld>
            <a:endParaRPr lang="en-US"/>
          </a:p>
        </p:txBody>
      </p:sp>
    </p:spTree>
    <p:extLst>
      <p:ext uri="{BB962C8B-B14F-4D97-AF65-F5344CB8AC3E}">
        <p14:creationId xmlns:p14="http://schemas.microsoft.com/office/powerpoint/2010/main" val="3477020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21</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22</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23</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26</a:t>
            </a:fld>
            <a:endParaRPr lang="en-US" dirty="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5</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29</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30</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31</a:t>
            </a:fld>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35</a:t>
            </a:fld>
            <a:endParaRPr lang="en-US"/>
          </a:p>
        </p:txBody>
      </p:sp>
    </p:spTree>
    <p:extLst>
      <p:ext uri="{BB962C8B-B14F-4D97-AF65-F5344CB8AC3E}">
        <p14:creationId xmlns:p14="http://schemas.microsoft.com/office/powerpoint/2010/main" val="1863863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43</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44</a:t>
            </a:fld>
            <a:endParaRPr lang="en-US"/>
          </a:p>
        </p:txBody>
      </p:sp>
    </p:spTree>
    <p:extLst>
      <p:ext uri="{BB962C8B-B14F-4D97-AF65-F5344CB8AC3E}">
        <p14:creationId xmlns:p14="http://schemas.microsoft.com/office/powerpoint/2010/main" val="640234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12</a:t>
            </a:fld>
            <a:endParaRPr 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9.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5.png"/><Relationship Id="rId7" Type="http://schemas.openxmlformats.org/officeDocument/2006/relationships/hyperlink" Target="http://www.youtube.com/watch?v=0JL04JJjoc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7.png"/><Relationship Id="rId10" Type="http://schemas.openxmlformats.org/officeDocument/2006/relationships/image" Target="../media/image38.jpeg"/><Relationship Id="rId4" Type="http://schemas.openxmlformats.org/officeDocument/2006/relationships/image" Target="../media/image36.jpeg"/><Relationship Id="rId9" Type="http://schemas.openxmlformats.org/officeDocument/2006/relationships/hyperlink" Target="http://www.nytimes.com/2010/07/05/science/05robot.html?_r=1&amp;ref=artificial_intelligence"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9.png"/><Relationship Id="rId9" Type="http://schemas.openxmlformats.org/officeDocument/2006/relationships/hyperlink" Target="http://www.pcworld.com/businesscenter/article/219893/ibm_watson_vanquishes_human_jeopardy_foes.htm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37.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69.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11.svg"/><Relationship Id="rId4" Type="http://schemas.openxmlformats.org/officeDocument/2006/relationships/image" Target="../media/image10.png"/></Relationships>
</file>

<file path=ppt/slides/_rels/slide4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6.png"/><Relationship Id="rId7" Type="http://schemas.openxmlformats.org/officeDocument/2006/relationships/diagramQuickStyle" Target="../diagrams/quickStyle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7.pn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0.png"/><Relationship Id="rId7" Type="http://schemas.openxmlformats.org/officeDocument/2006/relationships/diagramColors" Target="../diagrams/colors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fontScale="90000"/>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Chapters 1 + 27</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grpSp>
        <p:nvGrpSpPr>
          <p:cNvPr id="4" name="Group 3">
            <a:extLst>
              <a:ext uri="{FF2B5EF4-FFF2-40B4-BE49-F238E27FC236}">
                <a16:creationId xmlns:a16="http://schemas.microsoft.com/office/drawing/2014/main" id="{551EF9FF-12FF-4F03-4D90-E4991E9CABBE}"/>
              </a:ext>
            </a:extLst>
          </p:cNvPr>
          <p:cNvGrpSpPr/>
          <p:nvPr/>
        </p:nvGrpSpPr>
        <p:grpSpPr>
          <a:xfrm>
            <a:off x="7171961" y="4716889"/>
            <a:ext cx="1676400" cy="1981200"/>
            <a:chOff x="7162800" y="4191000"/>
            <a:chExt cx="1676400" cy="1981200"/>
          </a:xfrm>
        </p:grpSpPr>
        <p:sp>
          <p:nvSpPr>
            <p:cNvPr id="5" name="Rectangle 4">
              <a:extLst>
                <a:ext uri="{FF2B5EF4-FFF2-40B4-BE49-F238E27FC236}">
                  <a16:creationId xmlns:a16="http://schemas.microsoft.com/office/drawing/2014/main" id="{B3C65A4B-B0A0-AF04-CE85-7D210DDDC3E8}"/>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qr code with black dots&#10;&#10;Description automatically generated">
              <a:extLst>
                <a:ext uri="{FF2B5EF4-FFF2-40B4-BE49-F238E27FC236}">
                  <a16:creationId xmlns:a16="http://schemas.microsoft.com/office/drawing/2014/main" id="{475F2505-5B89-1F3A-7D7E-9847C40AA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p:spPr>
        </p:pic>
        <p:sp>
          <p:nvSpPr>
            <p:cNvPr id="7" name="Rectangle 6">
              <a:extLst>
                <a:ext uri="{FF2B5EF4-FFF2-40B4-BE49-F238E27FC236}">
                  <a16:creationId xmlns:a16="http://schemas.microsoft.com/office/drawing/2014/main" id="{043842AC-2A2D-8FD0-3DA1-764F6B0C3100}"/>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628650" y="2133599"/>
            <a:ext cx="7886700" cy="4267201"/>
          </a:xfrm>
        </p:spPr>
        <p:txBody>
          <a:bodyPr>
            <a:normAutofit fontScale="92500" lnSpcReduction="1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a:t>
            </a:r>
          </a:p>
          <a:p>
            <a:pPr>
              <a:defRPr/>
            </a:pPr>
            <a:r>
              <a:rPr lang="en-US" dirty="0"/>
              <a:t>If there is uncertainty about achieving outcomes, then we need to maximizing the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rules.</a:t>
            </a:r>
          </a:p>
          <a:p>
            <a:pPr lvl="1"/>
            <a:r>
              <a:rPr lang="en-US" b="1" dirty="0"/>
              <a:t>Practicality</a:t>
            </a:r>
            <a:r>
              <a:rPr lang="en-US" dirty="0"/>
              <a:t>: can be adapted to many real-world problems.</a:t>
            </a:r>
          </a:p>
          <a:p>
            <a:pPr lvl="1"/>
            <a:r>
              <a:rPr lang="en-US" b="1" dirty="0"/>
              <a:t>Well established</a:t>
            </a:r>
            <a:r>
              <a:rPr lang="en-US" dirty="0"/>
              <a:t>: solvers, simulation and experimentation.</a:t>
            </a:r>
          </a:p>
          <a:p>
            <a:pPr lvl="1"/>
            <a:r>
              <a:rPr lang="en-US" dirty="0"/>
              <a:t>Avoids philosophy and psychology in favor of a </a:t>
            </a:r>
            <a:r>
              <a:rPr lang="en-US" b="1" dirty="0"/>
              <a:t>clearly defined objective</a:t>
            </a:r>
            <a:r>
              <a:rPr lang="en-US" dirty="0"/>
              <a:t>.</a:t>
            </a:r>
          </a:p>
          <a:p>
            <a:pPr>
              <a:defRPr/>
            </a:pPr>
            <a:endParaRPr lang="en-US" dirty="0"/>
          </a:p>
          <a:p>
            <a:pPr>
              <a:defRPr/>
            </a:pPr>
            <a:r>
              <a:rPr lang="en-US" b="1" dirty="0"/>
              <a:t>Bounded rationality: </a:t>
            </a:r>
            <a:r>
              <a:rPr lang="en-US" dirty="0"/>
              <a:t>In practice, expected utility optimization is subject to the agent’s knowledge and computational constraints.</a:t>
            </a:r>
          </a:p>
        </p:txBody>
      </p:sp>
      <p:graphicFrame>
        <p:nvGraphicFramePr>
          <p:cNvPr id="4" name="Content Placeholder 5">
            <a:extLst>
              <a:ext uri="{FF2B5EF4-FFF2-40B4-BE49-F238E27FC236}">
                <a16:creationId xmlns:a16="http://schemas.microsoft.com/office/drawing/2014/main" id="{ABED2194-8702-4B77-15AC-9939D0432D1E}"/>
              </a:ext>
            </a:extLst>
          </p:cNvPr>
          <p:cNvGraphicFramePr>
            <a:graphicFrameLocks/>
          </p:cNvGraphicFramePr>
          <p:nvPr>
            <p:extLst>
              <p:ext uri="{D42A27DB-BD31-4B8C-83A1-F6EECF244321}">
                <p14:modId xmlns:p14="http://schemas.microsoft.com/office/powerpoint/2010/main" val="22565289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9483772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6310189" cy="584775"/>
          </a:xfrm>
          <a:prstGeom prst="rect">
            <a:avLst/>
          </a:prstGeom>
        </p:spPr>
        <p:txBody>
          <a:bodyPr wrap="none">
            <a:spAutoFit/>
          </a:bodyPr>
          <a:lstStyle/>
          <a:p>
            <a:pPr lvl="1">
              <a:buNone/>
            </a:pPr>
            <a:r>
              <a:rPr lang="en-US" sz="3200" dirty="0"/>
              <a:t>Create a </a:t>
            </a:r>
            <a:r>
              <a:rPr lang="en-US" sz="3200" b="1" dirty="0"/>
              <a:t>narrow AI agent </a:t>
            </a:r>
            <a:r>
              <a:rPr lang="en-US" sz="3200" dirty="0"/>
              <a:t>that can</a:t>
            </a:r>
          </a:p>
        </p:txBody>
      </p:sp>
      <p:sp>
        <p:nvSpPr>
          <p:cNvPr id="7" name="Rectangle 6">
            <a:extLst>
              <a:ext uri="{FF2B5EF4-FFF2-40B4-BE49-F238E27FC236}">
                <a16:creationId xmlns:a16="http://schemas.microsoft.com/office/drawing/2014/main" id="{884441B2-D68C-44C5-ACDC-31A309778453}"/>
              </a:ext>
            </a:extLst>
          </p:cNvPr>
          <p:cNvSpPr/>
          <p:nvPr/>
        </p:nvSpPr>
        <p:spPr>
          <a:xfrm>
            <a:off x="1247775" y="4569151"/>
            <a:ext cx="6762750" cy="1200329"/>
          </a:xfrm>
          <a:prstGeom prst="rect">
            <a:avLst/>
          </a:prstGeom>
        </p:spPr>
        <p:txBody>
          <a:bodyPr wrap="square">
            <a:spAutoFit/>
          </a:bodyPr>
          <a:lstStyle/>
          <a:p>
            <a:pPr algn="ctr"/>
            <a:r>
              <a:rPr lang="en-US" sz="2400" dirty="0"/>
              <a:t>That is, use machines that act in a way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828532" y="2069074"/>
            <a:ext cx="2614725" cy="3216265"/>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b="1" dirty="0"/>
              <a:t>C</a:t>
            </a:r>
            <a:r>
              <a:rPr lang="en-US" sz="1600" b="1" kern="1200" dirty="0">
                <a:solidFill>
                  <a:schemeClr val="tx1"/>
                </a:solidFill>
                <a:latin typeface="+mn-lt"/>
                <a:ea typeface="+mn-ea"/>
                <a:cs typeface="+mn-cs"/>
              </a:rPr>
              <a:t>ommunicate</a:t>
            </a:r>
            <a:r>
              <a:rPr lang="en-US" sz="1600" kern="1200" dirty="0">
                <a:solidFill>
                  <a:schemeClr val="tx1"/>
                </a:solidFill>
                <a:latin typeface="+mn-lt"/>
                <a:ea typeface="+mn-ea"/>
                <a:cs typeface="+mn-cs"/>
              </a:rPr>
              <a:t> with the environment.</a:t>
            </a:r>
            <a:endParaRPr lang="en-US" sz="1600" dirty="0"/>
          </a:p>
          <a:p>
            <a:pPr marL="308610" indent="-308610" defTabSz="822960">
              <a:spcAft>
                <a:spcPts val="600"/>
              </a:spcAft>
              <a:buFont typeface="Arial" panose="020B0604020202020204" pitchFamily="34" charset="0"/>
              <a:buChar char="•"/>
            </a:pPr>
            <a:r>
              <a:rPr lang="en-US" sz="1600" b="1" dirty="0"/>
              <a:t>R</a:t>
            </a:r>
            <a:r>
              <a:rPr lang="en-US" sz="1600" b="1" kern="1200" dirty="0">
                <a:solidFill>
                  <a:schemeClr val="tx1"/>
                </a:solidFill>
                <a:latin typeface="+mn-lt"/>
                <a:ea typeface="+mn-ea"/>
                <a:cs typeface="+mn-cs"/>
              </a:rPr>
              <a:t>epresent knowledge</a:t>
            </a:r>
            <a:r>
              <a:rPr lang="en-US" sz="1600" kern="1200" dirty="0">
                <a:solidFill>
                  <a:schemeClr val="tx1"/>
                </a:solidFill>
                <a:latin typeface="+mn-lt"/>
                <a:ea typeface="+mn-ea"/>
                <a:cs typeface="+mn-cs"/>
              </a:rPr>
              <a:t>,</a:t>
            </a:r>
            <a:r>
              <a:rPr lang="en-US" sz="1600" dirty="0"/>
              <a:t> </a:t>
            </a:r>
            <a:r>
              <a:rPr lang="en-US" sz="1600" b="1" kern="1200" dirty="0">
                <a:solidFill>
                  <a:schemeClr val="tx1"/>
                </a:solidFill>
                <a:latin typeface="+mn-lt"/>
                <a:ea typeface="+mn-ea"/>
                <a:cs typeface="+mn-cs"/>
              </a:rPr>
              <a:t>reason</a:t>
            </a:r>
            <a:r>
              <a:rPr lang="en-US" sz="1600" kern="1200" dirty="0">
                <a:solidFill>
                  <a:schemeClr val="tx1"/>
                </a:solidFill>
                <a:latin typeface="+mn-lt"/>
                <a:ea typeface="+mn-ea"/>
                <a:cs typeface="+mn-cs"/>
              </a:rPr>
              <a:t> and </a:t>
            </a:r>
            <a:r>
              <a:rPr lang="en-US" sz="1600" b="1" kern="1200" dirty="0">
                <a:solidFill>
                  <a:schemeClr val="tx1"/>
                </a:solidFill>
                <a:latin typeface="+mn-lt"/>
                <a:ea typeface="+mn-ea"/>
                <a:cs typeface="+mn-cs"/>
              </a:rPr>
              <a:t>plan</a:t>
            </a:r>
            <a:r>
              <a:rPr lang="en-US" sz="1600" kern="1200" dirty="0">
                <a:solidFill>
                  <a:schemeClr val="tx1"/>
                </a:solidFill>
                <a:latin typeface="+mn-lt"/>
                <a:ea typeface="+mn-ea"/>
                <a:cs typeface="+mn-cs"/>
              </a:rPr>
              <a:t> to achieve a 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b="1" dirty="0"/>
              <a:t>L</a:t>
            </a:r>
            <a:r>
              <a:rPr lang="en-US" sz="1600" b="1" kern="1200" dirty="0">
                <a:solidFill>
                  <a:schemeClr val="tx1"/>
                </a:solidFill>
                <a:latin typeface="+mn-lt"/>
                <a:ea typeface="+mn-ea"/>
                <a:cs typeface="+mn-cs"/>
              </a:rPr>
              <a:t>earn </a:t>
            </a:r>
            <a:r>
              <a:rPr lang="en-US" sz="1600" kern="1200" dirty="0">
                <a:solidFill>
                  <a:schemeClr val="tx1"/>
                </a:solidFill>
                <a:latin typeface="+mn-lt"/>
                <a:ea typeface="+mn-ea"/>
                <a:cs typeface="+mn-cs"/>
              </a:rPr>
              <a:t>to improve performance</a:t>
            </a:r>
            <a:r>
              <a:rPr lang="en-US" sz="1600" b="1" kern="1200" dirty="0">
                <a:solidFill>
                  <a:schemeClr val="tx1"/>
                </a:solidFill>
                <a:latin typeface="+mn-lt"/>
                <a:ea typeface="+mn-ea"/>
                <a:cs typeface="+mn-cs"/>
              </a:rPr>
              <a:t>.</a:t>
            </a:r>
          </a:p>
        </p:txBody>
      </p:sp>
      <p:pic>
        <p:nvPicPr>
          <p:cNvPr id="2" name="Graphic 1" descr="Group with solid fill">
            <a:extLst>
              <a:ext uri="{FF2B5EF4-FFF2-40B4-BE49-F238E27FC236}">
                <a16:creationId xmlns:a16="http://schemas.microsoft.com/office/drawing/2014/main" id="{C183E897-3442-3193-0715-35F3DF0871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F22-BCE0-DF14-C282-B553C8C22E8C}"/>
              </a:ext>
            </a:extLst>
          </p:cNvPr>
          <p:cNvSpPr>
            <a:spLocks noGrp="1"/>
          </p:cNvSpPr>
          <p:nvPr>
            <p:ph type="title"/>
          </p:nvPr>
        </p:nvSpPr>
        <p:spPr/>
        <p:txBody>
          <a:bodyPr/>
          <a:lstStyle/>
          <a:p>
            <a:r>
              <a:rPr lang="en-US" dirty="0"/>
              <a:t>Example: Self-Driving Car</a:t>
            </a:r>
          </a:p>
        </p:txBody>
      </p:sp>
      <p:pic>
        <p:nvPicPr>
          <p:cNvPr id="1026" name="Picture 2" descr="figure">
            <a:extLst>
              <a:ext uri="{FF2B5EF4-FFF2-40B4-BE49-F238E27FC236}">
                <a16:creationId xmlns:a16="http://schemas.microsoft.com/office/drawing/2014/main" id="{0A0FB048-7716-FD58-394E-C8B0FE987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1580197"/>
            <a:ext cx="6162675" cy="36976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EB2BF99-2546-E2B6-E428-37F6D024790C}"/>
              </a:ext>
            </a:extLst>
          </p:cNvPr>
          <p:cNvSpPr/>
          <p:nvPr/>
        </p:nvSpPr>
        <p:spPr>
          <a:xfrm>
            <a:off x="3124200" y="2438400"/>
            <a:ext cx="609600" cy="685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9FC3AC1-9E5A-CAE3-79DE-07A7B1FB104B}"/>
              </a:ext>
            </a:extLst>
          </p:cNvPr>
          <p:cNvSpPr txBox="1">
            <a:spLocks/>
          </p:cNvSpPr>
          <p:nvPr/>
        </p:nvSpPr>
        <p:spPr>
          <a:xfrm>
            <a:off x="628650" y="5486400"/>
            <a:ext cx="1200150" cy="842964"/>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a:t>Percept:</a:t>
            </a:r>
          </a:p>
          <a:p>
            <a:pPr marL="0" indent="0">
              <a:buFont typeface="Arial" panose="020B0604020202020204" pitchFamily="34" charset="0"/>
              <a:buNone/>
            </a:pPr>
            <a:r>
              <a:rPr lang="en-US"/>
              <a:t>Action:</a:t>
            </a:r>
            <a:endParaRPr lang="en-US" dirty="0"/>
          </a:p>
        </p:txBody>
      </p:sp>
      <p:sp>
        <p:nvSpPr>
          <p:cNvPr id="13" name="TextBox 12">
            <a:extLst>
              <a:ext uri="{FF2B5EF4-FFF2-40B4-BE49-F238E27FC236}">
                <a16:creationId xmlns:a16="http://schemas.microsoft.com/office/drawing/2014/main" id="{55E0DCC2-0AD9-2F6F-08BC-3DBBD6460BE3}"/>
              </a:ext>
            </a:extLst>
          </p:cNvPr>
          <p:cNvSpPr txBox="1"/>
          <p:nvPr/>
        </p:nvSpPr>
        <p:spPr>
          <a:xfrm>
            <a:off x="1847169" y="5848290"/>
            <a:ext cx="4572000" cy="400110"/>
          </a:xfrm>
          <a:prstGeom prst="rect">
            <a:avLst/>
          </a:prstGeom>
          <a:noFill/>
        </p:spPr>
        <p:txBody>
          <a:bodyPr wrap="square">
            <a:spAutoFit/>
          </a:bodyPr>
          <a:lstStyle/>
          <a:p>
            <a:pPr marL="0" indent="0">
              <a:buFont typeface="Arial" panose="020B0604020202020204" pitchFamily="34" charset="0"/>
              <a:buNone/>
            </a:pPr>
            <a:r>
              <a:rPr lang="en-US" sz="2000" dirty="0"/>
              <a:t>Stop the car</a:t>
            </a:r>
          </a:p>
        </p:txBody>
      </p:sp>
      <p:sp>
        <p:nvSpPr>
          <p:cNvPr id="14" name="TextBox 13">
            <a:extLst>
              <a:ext uri="{FF2B5EF4-FFF2-40B4-BE49-F238E27FC236}">
                <a16:creationId xmlns:a16="http://schemas.microsoft.com/office/drawing/2014/main" id="{0A56205F-5AD4-29B4-D72E-FE85F09CB14A}"/>
              </a:ext>
            </a:extLst>
          </p:cNvPr>
          <p:cNvSpPr txBox="1"/>
          <p:nvPr/>
        </p:nvSpPr>
        <p:spPr>
          <a:xfrm>
            <a:off x="1835263" y="5478236"/>
            <a:ext cx="4572000" cy="400110"/>
          </a:xfrm>
          <a:prstGeom prst="rect">
            <a:avLst/>
          </a:prstGeom>
          <a:noFill/>
        </p:spPr>
        <p:txBody>
          <a:bodyPr wrap="square">
            <a:spAutoFit/>
          </a:bodyPr>
          <a:lstStyle/>
          <a:p>
            <a:pPr marL="0" indent="0">
              <a:buFont typeface="Arial" panose="020B0604020202020204" pitchFamily="34" charset="0"/>
              <a:buNone/>
            </a:pPr>
            <a:r>
              <a:rPr lang="en-US" sz="2000" dirty="0"/>
              <a:t>People crossing the street</a:t>
            </a:r>
          </a:p>
        </p:txBody>
      </p:sp>
    </p:spTree>
    <p:extLst>
      <p:ext uri="{BB962C8B-B14F-4D97-AF65-F5344CB8AC3E}">
        <p14:creationId xmlns:p14="http://schemas.microsoft.com/office/powerpoint/2010/main" val="3237441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9D64-71A1-0FC9-A4B8-803166224E72}"/>
              </a:ext>
            </a:extLst>
          </p:cNvPr>
          <p:cNvSpPr>
            <a:spLocks noGrp="1"/>
          </p:cNvSpPr>
          <p:nvPr>
            <p:ph type="title"/>
          </p:nvPr>
        </p:nvSpPr>
        <p:spPr>
          <a:xfrm>
            <a:off x="636814" y="137917"/>
            <a:ext cx="7886700" cy="1325563"/>
          </a:xfrm>
        </p:spPr>
        <p:txBody>
          <a:bodyPr/>
          <a:lstStyle/>
          <a:p>
            <a:r>
              <a:rPr lang="en-US" dirty="0"/>
              <a:t>Example: LLM</a:t>
            </a:r>
          </a:p>
        </p:txBody>
      </p:sp>
      <p:pic>
        <p:nvPicPr>
          <p:cNvPr id="7" name="Content Placeholder 6" descr="A screenshot of a computer&#10;&#10;Description automatically generated">
            <a:extLst>
              <a:ext uri="{FF2B5EF4-FFF2-40B4-BE49-F238E27FC236}">
                <a16:creationId xmlns:a16="http://schemas.microsoft.com/office/drawing/2014/main" id="{B4ED022A-0D14-B608-A157-B5CA4FEBEBF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1282206"/>
            <a:ext cx="7467600" cy="4008191"/>
          </a:xfrm>
        </p:spPr>
      </p:pic>
      <p:pic>
        <p:nvPicPr>
          <p:cNvPr id="1026" name="Picture 2" descr="Image result for chatgpt ai">
            <a:extLst>
              <a:ext uri="{FF2B5EF4-FFF2-40B4-BE49-F238E27FC236}">
                <a16:creationId xmlns:a16="http://schemas.microsoft.com/office/drawing/2014/main" id="{7B854F5C-F02E-55D3-B81E-0C4136F64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086" y="402237"/>
            <a:ext cx="2084614" cy="133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46891738-C22D-B399-A6A9-BC285AF1D66E}"/>
              </a:ext>
            </a:extLst>
          </p:cNvPr>
          <p:cNvSpPr txBox="1">
            <a:spLocks/>
          </p:cNvSpPr>
          <p:nvPr/>
        </p:nvSpPr>
        <p:spPr>
          <a:xfrm>
            <a:off x="628650" y="5486400"/>
            <a:ext cx="1200150" cy="842964"/>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a:t>Percept:</a:t>
            </a:r>
          </a:p>
          <a:p>
            <a:pPr marL="0" indent="0">
              <a:buFont typeface="Arial" panose="020B0604020202020204" pitchFamily="34" charset="0"/>
              <a:buNone/>
            </a:pPr>
            <a:r>
              <a:rPr lang="en-US"/>
              <a:t>Action:</a:t>
            </a:r>
            <a:endParaRPr lang="en-US" dirty="0"/>
          </a:p>
        </p:txBody>
      </p:sp>
      <p:sp>
        <p:nvSpPr>
          <p:cNvPr id="4" name="TextBox 3">
            <a:extLst>
              <a:ext uri="{FF2B5EF4-FFF2-40B4-BE49-F238E27FC236}">
                <a16:creationId xmlns:a16="http://schemas.microsoft.com/office/drawing/2014/main" id="{753FA0D2-51AC-EF25-3F99-782ED1E0071D}"/>
              </a:ext>
            </a:extLst>
          </p:cNvPr>
          <p:cNvSpPr txBox="1"/>
          <p:nvPr/>
        </p:nvSpPr>
        <p:spPr>
          <a:xfrm>
            <a:off x="1847169" y="5848290"/>
            <a:ext cx="4572000" cy="400110"/>
          </a:xfrm>
          <a:prstGeom prst="rect">
            <a:avLst/>
          </a:prstGeom>
          <a:noFill/>
        </p:spPr>
        <p:txBody>
          <a:bodyPr wrap="square">
            <a:spAutoFit/>
          </a:bodyPr>
          <a:lstStyle/>
          <a:p>
            <a:pPr marL="0" indent="0">
              <a:buFont typeface="Arial" panose="020B0604020202020204" pitchFamily="34" charset="0"/>
              <a:buNone/>
            </a:pPr>
            <a:r>
              <a:rPr lang="en-US" sz="2000" dirty="0"/>
              <a:t>next most likely word</a:t>
            </a:r>
          </a:p>
        </p:txBody>
      </p:sp>
      <p:sp>
        <p:nvSpPr>
          <p:cNvPr id="9" name="TextBox 8">
            <a:extLst>
              <a:ext uri="{FF2B5EF4-FFF2-40B4-BE49-F238E27FC236}">
                <a16:creationId xmlns:a16="http://schemas.microsoft.com/office/drawing/2014/main" id="{704EA84D-FAC2-97B4-8EDF-719AB42A6361}"/>
              </a:ext>
            </a:extLst>
          </p:cNvPr>
          <p:cNvSpPr txBox="1"/>
          <p:nvPr/>
        </p:nvSpPr>
        <p:spPr>
          <a:xfrm>
            <a:off x="1835263" y="5478236"/>
            <a:ext cx="4572000" cy="400110"/>
          </a:xfrm>
          <a:prstGeom prst="rect">
            <a:avLst/>
          </a:prstGeom>
          <a:noFill/>
        </p:spPr>
        <p:txBody>
          <a:bodyPr wrap="square">
            <a:spAutoFit/>
          </a:bodyPr>
          <a:lstStyle/>
          <a:p>
            <a:pPr marL="0" indent="0">
              <a:buFont typeface="Arial" panose="020B0604020202020204" pitchFamily="34" charset="0"/>
              <a:buNone/>
            </a:pPr>
            <a:r>
              <a:rPr lang="en-US" sz="2000" dirty="0"/>
              <a:t>prompt</a:t>
            </a:r>
          </a:p>
        </p:txBody>
      </p:sp>
      <p:sp>
        <p:nvSpPr>
          <p:cNvPr id="5" name="Rectangle 4">
            <a:extLst>
              <a:ext uri="{FF2B5EF4-FFF2-40B4-BE49-F238E27FC236}">
                <a16:creationId xmlns:a16="http://schemas.microsoft.com/office/drawing/2014/main" id="{7178DF08-72CE-68C1-06E3-FB9050FFAFF2}"/>
              </a:ext>
            </a:extLst>
          </p:cNvPr>
          <p:cNvSpPr/>
          <p:nvPr/>
        </p:nvSpPr>
        <p:spPr>
          <a:xfrm>
            <a:off x="1676400" y="2057400"/>
            <a:ext cx="1828800" cy="3048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4B857-3E6C-45F8-F973-6BE5699547E1}"/>
              </a:ext>
            </a:extLst>
          </p:cNvPr>
          <p:cNvSpPr/>
          <p:nvPr/>
        </p:nvSpPr>
        <p:spPr>
          <a:xfrm>
            <a:off x="1676400" y="2937369"/>
            <a:ext cx="158863" cy="304800"/>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7CB975-65BE-FE0D-ADC4-DAD2951C9372}"/>
              </a:ext>
            </a:extLst>
          </p:cNvPr>
          <p:cNvSpPr txBox="1"/>
          <p:nvPr/>
        </p:nvSpPr>
        <p:spPr>
          <a:xfrm>
            <a:off x="1847169" y="6229170"/>
            <a:ext cx="4572000" cy="400110"/>
          </a:xfrm>
          <a:prstGeom prst="rect">
            <a:avLst/>
          </a:prstGeom>
          <a:noFill/>
        </p:spPr>
        <p:txBody>
          <a:bodyPr wrap="square">
            <a:spAutoFit/>
          </a:bodyPr>
          <a:lstStyle/>
          <a:p>
            <a:pPr marL="0" indent="0">
              <a:buFont typeface="Arial" panose="020B0604020202020204" pitchFamily="34" charset="0"/>
              <a:buNone/>
            </a:pPr>
            <a:r>
              <a:rPr lang="en-US" sz="2000" dirty="0"/>
              <a:t>More words are created word-by-word. </a:t>
            </a:r>
          </a:p>
        </p:txBody>
      </p:sp>
    </p:spTree>
    <p:extLst>
      <p:ext uri="{BB962C8B-B14F-4D97-AF65-F5344CB8AC3E}">
        <p14:creationId xmlns:p14="http://schemas.microsoft.com/office/powerpoint/2010/main" val="2050693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animBg="1"/>
      <p:bldP spid="6" grpId="0" animBg="1"/>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490600612"/>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
        <p:nvSpPr>
          <p:cNvPr id="2" name="Rectangle 1">
            <a:extLst>
              <a:ext uri="{FF2B5EF4-FFF2-40B4-BE49-F238E27FC236}">
                <a16:creationId xmlns:a16="http://schemas.microsoft.com/office/drawing/2014/main" id="{C9D1EE7D-9285-0B2F-8261-9AC4166AF320}"/>
              </a:ext>
            </a:extLst>
          </p:cNvPr>
          <p:cNvSpPr/>
          <p:nvPr/>
        </p:nvSpPr>
        <p:spPr>
          <a:xfrm>
            <a:off x="4424291" y="685799"/>
            <a:ext cx="914400" cy="4294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37974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02" name="Rectangle 310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85" r="9177" b="2"/>
          <a:stretch/>
        </p:blipFill>
        <p:spPr bwMode="auto">
          <a:xfrm>
            <a:off x="20" y="10"/>
            <a:ext cx="7252212" cy="6857990"/>
          </a:xfrm>
          <a:prstGeom prst="rect">
            <a:avLst/>
          </a:prstGeom>
          <a:noFill/>
          <a:extLst>
            <a:ext uri="{909E8E84-426E-40DD-AFC4-6F175D3DCCD1}">
              <a14:hiddenFill xmlns:a14="http://schemas.microsoft.com/office/drawing/2010/main">
                <a:solidFill>
                  <a:srgbClr val="FFFFFF"/>
                </a:solidFill>
              </a14:hiddenFill>
            </a:ext>
          </a:extLst>
        </p:spPr>
      </p:pic>
      <p:sp>
        <p:nvSpPr>
          <p:cNvPr id="3104" name="Rectangle 310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a:bodyPr>
          <a:lstStyle/>
          <a:p>
            <a:r>
              <a:rPr lang="en-US" sz="3200" dirty="0"/>
              <a:t>What accounts for recent successes in AI?</a:t>
            </a:r>
          </a:p>
        </p:txBody>
      </p:sp>
      <p:sp>
        <p:nvSpPr>
          <p:cNvPr id="3" name="Content Placeholder 2"/>
          <p:cNvSpPr>
            <a:spLocks noGrp="1"/>
          </p:cNvSpPr>
          <p:nvPr>
            <p:ph idx="1"/>
          </p:nvPr>
        </p:nvSpPr>
        <p:spPr>
          <a:xfrm>
            <a:off x="5648707" y="2434201"/>
            <a:ext cx="2866642" cy="3742762"/>
          </a:xfrm>
        </p:spPr>
        <p:txBody>
          <a:bodyPr>
            <a:normAutofit/>
          </a:bodyPr>
          <a:lstStyle/>
          <a:p>
            <a:pPr>
              <a:buFont typeface="Arial" pitchFamily="34" charset="0"/>
              <a:buChar char="•"/>
            </a:pPr>
            <a:r>
              <a:rPr lang="en-US" sz="1700" dirty="0"/>
              <a:t>Faster computers and specialized hardware (GPUs).</a:t>
            </a:r>
          </a:p>
          <a:p>
            <a:r>
              <a:rPr lang="en-US" sz="1700" dirty="0"/>
              <a:t>Lots of data (the Internet, text, sensors) and storage (cloud)</a:t>
            </a:r>
          </a:p>
          <a:p>
            <a:pPr>
              <a:buFont typeface="Arial" pitchFamily="34" charset="0"/>
              <a:buChar char="•"/>
            </a:pPr>
            <a:r>
              <a:rPr lang="en-US" sz="1700" dirty="0"/>
              <a:t>Dominance of machine learning.</a:t>
            </a:r>
          </a:p>
          <a:p>
            <a:pPr>
              <a:buFont typeface="Arial" pitchFamily="34" charset="0"/>
              <a:buChar char="•"/>
            </a:pPr>
            <a:r>
              <a:rPr lang="en-US" sz="1700" dirty="0"/>
              <a:t> New optimization methods (deep learning).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marL="0" indent="0">
              <a:buNone/>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Art?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3" name="Content Placeholder 2"/>
          <p:cNvSpPr>
            <a:spLocks noGrp="1"/>
          </p:cNvSpPr>
          <p:nvPr>
            <p:ph idx="1"/>
          </p:nvPr>
        </p:nvSpPr>
        <p:spPr>
          <a:xfrm>
            <a:off x="355463" y="2832763"/>
            <a:ext cx="4417314" cy="3672144"/>
          </a:xfrm>
        </p:spPr>
        <p:txBody>
          <a:bodyPr>
            <a:normAutofit fontScale="92500" lnSpcReduction="1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 using Large Language Models</a:t>
            </a:r>
          </a:p>
          <a:p>
            <a:pPr marL="0" indent="0">
              <a:buNone/>
              <a:defRPr/>
            </a:pPr>
            <a:endParaRPr lang="en-US" sz="1900" dirty="0"/>
          </a:p>
          <a:p>
            <a:pPr marL="0" indent="0">
              <a:buNone/>
              <a:defRPr/>
            </a:pPr>
            <a:r>
              <a:rPr lang="en-US" sz="1900" b="1" dirty="0"/>
              <a:t>These technologies operate now with close to or even superhuman performance.</a:t>
            </a: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010" name="Rectangle 17000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descr="Boston Dynamics partners with Otto Motors to coordinate Mobile Robots ...">
            <a:extLst>
              <a:ext uri="{FF2B5EF4-FFF2-40B4-BE49-F238E27FC236}">
                <a16:creationId xmlns:a16="http://schemas.microsoft.com/office/drawing/2014/main" id="{808B7C8C-7D2C-63C5-CCA5-EADA61E1E7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useBgFill="1">
        <p:nvSpPr>
          <p:cNvPr id="170012" name="Freeform: Shape 17001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014" name="Freeform: Shape 17001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170016" name="Rectangle 17001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018" name="Rectangle 17001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451" name="Rectangle 174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18293172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1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a:solidFill>
                  <a:schemeClr val="tx1"/>
                </a:solidFill>
                <a:latin typeface="+mj-lt"/>
                <a:ea typeface="+mj-ea"/>
                <a:cs typeface="+mj-cs"/>
              </a:rPr>
              <a:t>Large Language Models (LLMs)</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09371" y="1737360"/>
            <a:ext cx="6013501" cy="4250339"/>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6"/>
            <a:ext cx="6386844" cy="754033"/>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br>
              <a:rPr lang="en-US" sz="2400" dirty="0">
                <a:solidFill>
                  <a:schemeClr val="tx1"/>
                </a:solidFill>
              </a:rPr>
            </a:br>
            <a:r>
              <a:rPr lang="en-US" sz="2400" dirty="0">
                <a:solidFill>
                  <a:schemeClr val="tx1"/>
                </a:solidFill>
              </a:rPr>
              <a:t>AIMA Chapter 27</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E7DE7-642B-03EE-BFAA-CA3EA097D26A}"/>
              </a:ext>
            </a:extLst>
          </p:cNvPr>
          <p:cNvSpPr>
            <a:spLocks noGrp="1"/>
          </p:cNvSpPr>
          <p:nvPr>
            <p:ph type="title"/>
          </p:nvPr>
        </p:nvSpPr>
        <p:spPr/>
        <p:txBody>
          <a:bodyPr/>
          <a:lstStyle/>
          <a:p>
            <a:r>
              <a:rPr lang="en-US" dirty="0"/>
              <a:t>Commonly-Cited Safety and Ethics Principles</a:t>
            </a:r>
          </a:p>
        </p:txBody>
      </p:sp>
      <p:sp>
        <p:nvSpPr>
          <p:cNvPr id="5" name="Content Placeholder 4">
            <a:extLst>
              <a:ext uri="{FF2B5EF4-FFF2-40B4-BE49-F238E27FC236}">
                <a16:creationId xmlns:a16="http://schemas.microsoft.com/office/drawing/2014/main" id="{0CDBE55B-080A-A13D-8FCE-DFBDC3B8E6D4}"/>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13" name="Diagram 12">
            <a:extLst>
              <a:ext uri="{FF2B5EF4-FFF2-40B4-BE49-F238E27FC236}">
                <a16:creationId xmlns:a16="http://schemas.microsoft.com/office/drawing/2014/main" id="{F9338B6E-BB99-CB8E-9B55-8519F204CC59}"/>
              </a:ext>
            </a:extLst>
          </p:cNvPr>
          <p:cNvGraphicFramePr/>
          <p:nvPr>
            <p:extLst>
              <p:ext uri="{D42A27DB-BD31-4B8C-83A1-F6EECF244321}">
                <p14:modId xmlns:p14="http://schemas.microsoft.com/office/powerpoint/2010/main" val="4198438611"/>
              </p:ext>
            </p:extLst>
          </p:nvPr>
        </p:nvGraphicFramePr>
        <p:xfrm>
          <a:off x="656359" y="1635969"/>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F57DBCE1-0916-C528-7006-5CC0BE68E2F9}"/>
              </a:ext>
            </a:extLst>
          </p:cNvPr>
          <p:cNvSpPr txBox="1"/>
          <p:nvPr/>
        </p:nvSpPr>
        <p:spPr>
          <a:xfrm>
            <a:off x="523009" y="6102588"/>
            <a:ext cx="7886700" cy="369332"/>
          </a:xfrm>
          <a:prstGeom prst="rect">
            <a:avLst/>
          </a:prstGeom>
          <a:noFill/>
        </p:spPr>
        <p:txBody>
          <a:bodyPr wrap="square" rtlCol="0">
            <a:spAutoFit/>
          </a:bodyPr>
          <a:lstStyle/>
          <a:p>
            <a:pPr algn="ctr"/>
            <a:r>
              <a:rPr lang="en-US" dirty="0"/>
              <a:t>Next, we look at the implementation of these principles in different countries.</a:t>
            </a:r>
          </a:p>
        </p:txBody>
      </p:sp>
    </p:spTree>
    <p:extLst>
      <p:ext uri="{BB962C8B-B14F-4D97-AF65-F5344CB8AC3E}">
        <p14:creationId xmlns:p14="http://schemas.microsoft.com/office/powerpoint/2010/main" val="437557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200400" y="14238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296513" y="219978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696313" y="242838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515713" y="555258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05898" y="142380"/>
            <a:ext cx="5648217"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01F68-B570-A278-A24B-81B32D5A679F}"/>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2016</a:t>
            </a:r>
          </a:p>
        </p:txBody>
      </p:sp>
    </p:spTree>
    <p:extLst>
      <p:ext uri="{BB962C8B-B14F-4D97-AF65-F5344CB8AC3E}">
        <p14:creationId xmlns:p14="http://schemas.microsoft.com/office/powerpoint/2010/main" val="915107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856ADBDC-8A2B-6F2D-F858-960548BD2FE9}"/>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spTree>
    <p:extLst>
      <p:ext uri="{BB962C8B-B14F-4D97-AF65-F5344CB8AC3E}">
        <p14:creationId xmlns:p14="http://schemas.microsoft.com/office/powerpoint/2010/main" val="3796406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normAutofit/>
          </a:bodyPr>
          <a:lstStyle/>
          <a:p>
            <a:r>
              <a:rPr lang="en-US" sz="3200" dirty="0"/>
              <a:t>European Union Study</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0" y="739813"/>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D2CA93A-B896-88D3-ED8F-4AD8BF40C236}"/>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spTree>
    <p:extLst>
      <p:ext uri="{BB962C8B-B14F-4D97-AF65-F5344CB8AC3E}">
        <p14:creationId xmlns:p14="http://schemas.microsoft.com/office/powerpoint/2010/main" val="388333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F5520-F1C7-7BEF-2A38-5FE16E2622A3}"/>
              </a:ext>
            </a:extLst>
          </p:cNvPr>
          <p:cNvSpPr>
            <a:spLocks noGrp="1"/>
          </p:cNvSpPr>
          <p:nvPr>
            <p:ph type="title"/>
          </p:nvPr>
        </p:nvSpPr>
        <p:spPr/>
        <p:txBody>
          <a:bodyPr/>
          <a:lstStyle/>
          <a:p>
            <a:r>
              <a:rPr lang="en-US" dirty="0"/>
              <a:t>What is Intelligence?</a:t>
            </a:r>
          </a:p>
        </p:txBody>
      </p:sp>
      <p:pic>
        <p:nvPicPr>
          <p:cNvPr id="8" name="Picture 7">
            <a:extLst>
              <a:ext uri="{FF2B5EF4-FFF2-40B4-BE49-F238E27FC236}">
                <a16:creationId xmlns:a16="http://schemas.microsoft.com/office/drawing/2014/main" id="{FC3200B7-C58D-5107-3512-3BA9A0266F72}"/>
              </a:ext>
            </a:extLst>
          </p:cNvPr>
          <p:cNvPicPr>
            <a:picLocks noChangeAspect="1"/>
          </p:cNvPicPr>
          <p:nvPr/>
        </p:nvPicPr>
        <p:blipFill>
          <a:blip r:embed="rId2"/>
          <a:stretch>
            <a:fillRect/>
          </a:stretch>
        </p:blipFill>
        <p:spPr>
          <a:xfrm>
            <a:off x="1295400" y="1942640"/>
            <a:ext cx="6553200" cy="4261826"/>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A6FC4B74-FC62-8C45-ECE7-5CA0F20A2975}"/>
              </a:ext>
            </a:extLst>
          </p:cNvPr>
          <p:cNvSpPr txBox="1"/>
          <p:nvPr/>
        </p:nvSpPr>
        <p:spPr>
          <a:xfrm>
            <a:off x="1219200" y="1447334"/>
            <a:ext cx="4572000" cy="369332"/>
          </a:xfrm>
          <a:prstGeom prst="rect">
            <a:avLst/>
          </a:prstGeom>
          <a:noFill/>
        </p:spPr>
        <p:txBody>
          <a:bodyPr wrap="square">
            <a:spAutoFit/>
          </a:bodyPr>
          <a:lstStyle/>
          <a:p>
            <a:pPr marL="0" indent="0" algn="l" fontAlgn="base">
              <a:buNone/>
            </a:pPr>
            <a:r>
              <a:rPr lang="en-US" b="1" i="0" dirty="0">
                <a:solidFill>
                  <a:srgbClr val="303336"/>
                </a:solidFill>
                <a:effectLst/>
                <a:latin typeface="Open Sans" panose="020B0606030504020204" pitchFamily="34" charset="0"/>
              </a:rPr>
              <a:t>Definition from Merriam-Webster</a:t>
            </a:r>
          </a:p>
        </p:txBody>
      </p:sp>
      <p:sp>
        <p:nvSpPr>
          <p:cNvPr id="27" name="Rectangle 26">
            <a:extLst>
              <a:ext uri="{FF2B5EF4-FFF2-40B4-BE49-F238E27FC236}">
                <a16:creationId xmlns:a16="http://schemas.microsoft.com/office/drawing/2014/main" id="{AF464993-6C69-1AE7-F69F-8CA71A71D8C3}"/>
              </a:ext>
            </a:extLst>
          </p:cNvPr>
          <p:cNvSpPr/>
          <p:nvPr/>
        </p:nvSpPr>
        <p:spPr>
          <a:xfrm>
            <a:off x="1485900" y="3276600"/>
            <a:ext cx="617220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10260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grayscl/>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295400" y="5257805"/>
            <a:ext cx="6507844" cy="83790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TextBox 1">
            <a:extLst>
              <a:ext uri="{FF2B5EF4-FFF2-40B4-BE49-F238E27FC236}">
                <a16:creationId xmlns:a16="http://schemas.microsoft.com/office/drawing/2014/main" id="{E6EAB035-CEEB-4CE0-FA29-86351BFD6B8A}"/>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2021</a:t>
            </a:r>
          </a:p>
        </p:txBody>
      </p:sp>
    </p:spTree>
    <p:extLst>
      <p:ext uri="{BB962C8B-B14F-4D97-AF65-F5344CB8AC3E}">
        <p14:creationId xmlns:p14="http://schemas.microsoft.com/office/powerpoint/2010/main" val="28446621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Lst>
          </p:cNvPr>
          <p:cNvPicPr>
            <a:picLocks noChangeAspect="1"/>
          </p:cNvPicPr>
          <p:nvPr/>
        </p:nvPicPr>
        <p:blipFill>
          <a:blip r:embed="rId2"/>
          <a:stretch>
            <a:fillRect/>
          </a:stretch>
        </p:blipFill>
        <p:spPr>
          <a:xfrm>
            <a:off x="450414" y="228600"/>
            <a:ext cx="6361633" cy="6477000"/>
          </a:xfrm>
          <a:prstGeom prst="rect">
            <a:avLst/>
          </a:prstGeom>
        </p:spPr>
      </p:pic>
      <p:sp>
        <p:nvSpPr>
          <p:cNvPr id="4" name="TextBox 3">
            <a:extLst>
              <a:ext uri="{FF2B5EF4-FFF2-40B4-BE49-F238E27FC236}">
                <a16:creationId xmlns:a16="http://schemas.microsoft.com/office/drawing/2014/main" id="{5D3EBB26-C99C-180B-943D-C62BC8C56CCA}"/>
              </a:ext>
            </a:extLst>
          </p:cNvPr>
          <p:cNvSpPr txBox="1"/>
          <p:nvPr/>
        </p:nvSpPr>
        <p:spPr>
          <a:xfrm>
            <a:off x="6971233" y="1600200"/>
            <a:ext cx="1918869" cy="4524315"/>
          </a:xfrm>
          <a:prstGeom prst="rect">
            <a:avLst/>
          </a:prstGeom>
          <a:noFill/>
        </p:spPr>
        <p:txBody>
          <a:bodyPr wrap="square" rtlCol="0">
            <a:spAutoFit/>
          </a:bodyPr>
          <a:lstStyle/>
          <a:p>
            <a:r>
              <a:rPr lang="en-US" sz="1600" b="0" i="0" dirty="0">
                <a:solidFill>
                  <a:srgbClr val="0A2458"/>
                </a:solidFill>
                <a:effectLst/>
                <a:highlight>
                  <a:srgbClr val="FFFFFF"/>
                </a:highlight>
                <a:latin typeface="MercurySSm-Book-Pro_Web"/>
              </a:rPr>
              <a:t>Some important points:</a:t>
            </a:r>
          </a:p>
          <a:p>
            <a:endParaRPr lang="en-US" sz="1600" b="0" i="0" dirty="0">
              <a:solidFill>
                <a:srgbClr val="0A2458"/>
              </a:solidFill>
              <a:effectLst/>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Artificial Intelligence must be </a:t>
            </a:r>
            <a:r>
              <a:rPr lang="en-US" sz="1600" b="1" i="0" dirty="0">
                <a:solidFill>
                  <a:srgbClr val="0A2458"/>
                </a:solidFill>
                <a:effectLst/>
                <a:highlight>
                  <a:srgbClr val="FFFFFF"/>
                </a:highlight>
                <a:latin typeface="MercurySSm-Book-Pro_Web"/>
              </a:rPr>
              <a:t>safe and secure</a:t>
            </a:r>
            <a:r>
              <a:rPr lang="en-US" sz="1600" b="0" i="0" dirty="0">
                <a:solidFill>
                  <a:srgbClr val="0A2458"/>
                </a:solidFill>
                <a:effectLst/>
                <a:highlight>
                  <a:srgbClr val="FFFFFF"/>
                </a:highlight>
                <a:latin typeface="MercurySSm-Book-Pro_Web"/>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Promoting </a:t>
            </a:r>
            <a:r>
              <a:rPr lang="en-US" sz="1600" b="1" i="0" dirty="0">
                <a:solidFill>
                  <a:srgbClr val="0A2458"/>
                </a:solidFill>
                <a:effectLst/>
                <a:highlight>
                  <a:srgbClr val="FFFFFF"/>
                </a:highlight>
                <a:latin typeface="MercurySSm-Book-Pro_Web"/>
              </a:rPr>
              <a:t>responsible innovation, competition, and collaboration</a:t>
            </a:r>
            <a:endParaRPr lang="en-US" sz="1600" b="1" dirty="0">
              <a:solidFill>
                <a:srgbClr val="0A2458"/>
              </a:solidFill>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Americans’ </a:t>
            </a:r>
            <a:r>
              <a:rPr lang="en-US" sz="1600" b="1" i="0" dirty="0">
                <a:solidFill>
                  <a:srgbClr val="0A2458"/>
                </a:solidFill>
                <a:effectLst/>
                <a:highlight>
                  <a:srgbClr val="FFFFFF"/>
                </a:highlight>
                <a:latin typeface="MercurySSm-Book-Pro_Web"/>
              </a:rPr>
              <a:t>privacy, civil liberties and labor rights </a:t>
            </a:r>
            <a:r>
              <a:rPr lang="en-US" sz="1600" b="0" i="0" dirty="0">
                <a:solidFill>
                  <a:srgbClr val="0A2458"/>
                </a:solidFill>
                <a:effectLst/>
                <a:highlight>
                  <a:srgbClr val="FFFFFF"/>
                </a:highlight>
                <a:latin typeface="MercurySSm-Book-Pro_Web"/>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Lst>
          </p:cNvPr>
          <p:cNvSpPr/>
          <p:nvPr/>
        </p:nvSpPr>
        <p:spPr>
          <a:xfrm>
            <a:off x="609600" y="152400"/>
            <a:ext cx="6202447" cy="6477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Lst>
          </p:cNvPr>
          <p:cNvCxnSpPr>
            <a:cxnSpLocks/>
          </p:cNvCxnSpPr>
          <p:nvPr/>
        </p:nvCxnSpPr>
        <p:spPr>
          <a:xfrm>
            <a:off x="24384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128D9F-1128-06EF-D300-9D330488054F}"/>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2023</a:t>
            </a:r>
          </a:p>
        </p:txBody>
      </p:sp>
      <p:cxnSp>
        <p:nvCxnSpPr>
          <p:cNvPr id="7" name="Straight Connector 6">
            <a:extLst>
              <a:ext uri="{FF2B5EF4-FFF2-40B4-BE49-F238E27FC236}">
                <a16:creationId xmlns:a16="http://schemas.microsoft.com/office/drawing/2014/main" id="{766E5CAF-894F-6983-2AD5-53D79D1D9976}"/>
              </a:ext>
            </a:extLst>
          </p:cNvPr>
          <p:cNvCxnSpPr>
            <a:cxnSpLocks/>
          </p:cNvCxnSpPr>
          <p:nvPr/>
        </p:nvCxnSpPr>
        <p:spPr>
          <a:xfrm>
            <a:off x="4572000" y="5257800"/>
            <a:ext cx="1066800" cy="0"/>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EAFB1DCF-85DF-7AA7-E029-785992C37E70}"/>
              </a:ext>
            </a:extLst>
          </p:cNvPr>
          <p:cNvSpPr txBox="1"/>
          <p:nvPr/>
        </p:nvSpPr>
        <p:spPr>
          <a:xfrm>
            <a:off x="1752600" y="762000"/>
            <a:ext cx="4572000" cy="369332"/>
          </a:xfrm>
          <a:prstGeom prst="rect">
            <a:avLst/>
          </a:prstGeom>
          <a:noFill/>
        </p:spPr>
        <p:txBody>
          <a:bodyPr wrap="square">
            <a:spAutoFit/>
          </a:bodyPr>
          <a:lstStyle/>
          <a:p>
            <a:r>
              <a:rPr lang="en-US" b="1" dirty="0"/>
              <a:t>US White House Executive Order 14110</a:t>
            </a:r>
          </a:p>
        </p:txBody>
      </p:sp>
    </p:spTree>
    <p:extLst>
      <p:ext uri="{BB962C8B-B14F-4D97-AF65-F5344CB8AC3E}">
        <p14:creationId xmlns:p14="http://schemas.microsoft.com/office/powerpoint/2010/main" val="23051412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graphicFrame>
        <p:nvGraphicFramePr>
          <p:cNvPr id="5" name="Diagram 4">
            <a:extLst>
              <a:ext uri="{FF2B5EF4-FFF2-40B4-BE49-F238E27FC236}">
                <a16:creationId xmlns:a16="http://schemas.microsoft.com/office/drawing/2014/main" id="{07CF245D-0F2C-4AD5-946E-E8277CAC6124}"/>
              </a:ext>
            </a:extLst>
          </p:cNvPr>
          <p:cNvGraphicFramePr/>
          <p:nvPr/>
        </p:nvGraphicFramePr>
        <p:xfrm>
          <a:off x="548548" y="1750891"/>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269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4472940"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494811"/>
            <a:ext cx="8282940" cy="694391"/>
          </a:xfrm>
        </p:spPr>
        <p:txBody>
          <a:bodyPr>
            <a:normAutofit/>
          </a:bodyPr>
          <a:lstStyle/>
          <a:p>
            <a:pPr marL="0" indent="0" algn="ctr">
              <a:buNone/>
            </a:pPr>
            <a:r>
              <a:rPr lang="en-US" sz="2000" dirty="0"/>
              <a:t>“Prevent accidents, misuse, or other harmful consequences of AI.”</a:t>
            </a:r>
          </a:p>
          <a:p>
            <a:endParaRPr lang="en-US" sz="1900" dirty="0"/>
          </a:p>
        </p:txBody>
      </p:sp>
      <p:sp>
        <p:nvSpPr>
          <p:cNvPr id="4" name="TextBox 3">
            <a:extLst>
              <a:ext uri="{FF2B5EF4-FFF2-40B4-BE49-F238E27FC236}">
                <a16:creationId xmlns:a16="http://schemas.microsoft.com/office/drawing/2014/main" id="{76467FEC-2B8B-FAEB-B8C4-86F695AB9DAE}"/>
              </a:ext>
            </a:extLst>
          </p:cNvPr>
          <p:cNvSpPr txBox="1"/>
          <p:nvPr/>
        </p:nvSpPr>
        <p:spPr>
          <a:xfrm>
            <a:off x="5351288"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aphicFrame>
        <p:nvGraphicFramePr>
          <p:cNvPr id="60" name="Diagram 59">
            <a:extLst>
              <a:ext uri="{FF2B5EF4-FFF2-40B4-BE49-F238E27FC236}">
                <a16:creationId xmlns:a16="http://schemas.microsoft.com/office/drawing/2014/main" id="{C494BD66-BD40-BC6B-948D-C82E6FBA2619}"/>
              </a:ext>
            </a:extLst>
          </p:cNvPr>
          <p:cNvGraphicFramePr/>
          <p:nvPr/>
        </p:nvGraphicFramePr>
        <p:xfrm>
          <a:off x="838200" y="1024404"/>
          <a:ext cx="7139940" cy="4809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Content Placeholder 2">
            <a:extLst>
              <a:ext uri="{FF2B5EF4-FFF2-40B4-BE49-F238E27FC236}">
                <a16:creationId xmlns:a16="http://schemas.microsoft.com/office/drawing/2014/main" id="{6E06575D-D99E-9B39-CE22-93223F05A9ED}"/>
              </a:ext>
            </a:extLst>
          </p:cNvPr>
          <p:cNvSpPr txBox="1">
            <a:spLocks/>
          </p:cNvSpPr>
          <p:nvPr/>
        </p:nvSpPr>
        <p:spPr>
          <a:xfrm>
            <a:off x="808413" y="5281305"/>
            <a:ext cx="7162800" cy="15034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How should this be ensured?</a:t>
            </a:r>
          </a:p>
          <a:p>
            <a:pPr lvl="1"/>
            <a:r>
              <a:rPr lang="en-US" sz="1700" dirty="0"/>
              <a:t>Corporate self-regulation</a:t>
            </a:r>
          </a:p>
          <a:p>
            <a:pPr lvl="1"/>
            <a:r>
              <a:rPr lang="en-US" sz="1700" dirty="0"/>
              <a:t>Government action</a:t>
            </a:r>
            <a:endParaRPr lang="en-US" sz="2000" dirty="0"/>
          </a:p>
          <a:p>
            <a:endParaRPr lang="en-US" sz="1900" dirty="0"/>
          </a:p>
        </p:txBody>
      </p:sp>
    </p:spTree>
    <p:extLst>
      <p:ext uri="{BB962C8B-B14F-4D97-AF65-F5344CB8AC3E}">
        <p14:creationId xmlns:p14="http://schemas.microsoft.com/office/powerpoint/2010/main" val="2153792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31129"/>
          <a:stretch/>
        </p:blipFill>
        <p:spPr bwMode="auto">
          <a:xfrm>
            <a:off x="5038495" y="10"/>
            <a:ext cx="44825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4472940"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95319" y="1258266"/>
            <a:ext cx="4531893" cy="1909526"/>
          </a:xfrm>
        </p:spPr>
        <p:txBody>
          <a:bodyPr>
            <a:normAutofit fontScale="77500" lnSpcReduction="20000"/>
          </a:bodyPr>
          <a:lstStyle/>
          <a:p>
            <a:pPr marL="0" indent="0">
              <a:buNone/>
            </a:pPr>
            <a:r>
              <a:rPr lang="en-US" dirty="0"/>
              <a:t>Intelligent Agents are “optimizers!” </a:t>
            </a:r>
          </a:p>
          <a:p>
            <a:r>
              <a:rPr lang="en-US" b="1" dirty="0"/>
              <a:t>Goal/reward alignment</a:t>
            </a:r>
            <a:r>
              <a:rPr lang="en-US" dirty="0"/>
              <a:t>: How do we specify a robust objective function?</a:t>
            </a:r>
          </a:p>
          <a:p>
            <a:r>
              <a:rPr lang="en-US" b="1" dirty="0"/>
              <a:t>Reward hacking </a:t>
            </a:r>
            <a:r>
              <a:rPr lang="en-US" dirty="0"/>
              <a:t>creates unintended side effects. AI needs to follow social norms.</a:t>
            </a:r>
          </a:p>
          <a:p>
            <a:r>
              <a:rPr lang="en-US" b="1" dirty="0"/>
              <a:t>Instrumental convergence</a:t>
            </a:r>
            <a:r>
              <a:rPr lang="en-US" dirty="0"/>
              <a:t>: All intelligent agents will pursue</a:t>
            </a:r>
            <a:r>
              <a:rPr lang="en-US" b="1" dirty="0"/>
              <a:t> </a:t>
            </a:r>
            <a:r>
              <a:rPr lang="en-US" dirty="0"/>
              <a:t>common subgoals like the need for more power.</a:t>
            </a:r>
          </a:p>
        </p:txBody>
      </p:sp>
      <p:sp>
        <p:nvSpPr>
          <p:cNvPr id="4" name="TextBox 3">
            <a:extLst>
              <a:ext uri="{FF2B5EF4-FFF2-40B4-BE49-F238E27FC236}">
                <a16:creationId xmlns:a16="http://schemas.microsoft.com/office/drawing/2014/main" id="{76467FEC-2B8B-FAEB-B8C4-86F695AB9DAE}"/>
              </a:ext>
            </a:extLst>
          </p:cNvPr>
          <p:cNvSpPr txBox="1"/>
          <p:nvPr/>
        </p:nvSpPr>
        <p:spPr>
          <a:xfrm>
            <a:off x="5486400"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877291" y="3261510"/>
            <a:ext cx="3746066" cy="3108441"/>
            <a:chOff x="1161391" y="615149"/>
            <a:chExt cx="7282448" cy="6102683"/>
          </a:xfrm>
        </p:grpSpPr>
        <p:sp>
          <p:nvSpPr>
            <p:cNvPr id="6" name="Rectangle 5">
              <a:extLst>
                <a:ext uri="{FF2B5EF4-FFF2-40B4-BE49-F238E27FC236}">
                  <a16:creationId xmlns:a16="http://schemas.microsoft.com/office/drawing/2014/main" id="{C550D55D-9F32-D75C-433F-6FD2CCBE6AC8}"/>
                </a:ext>
              </a:extLst>
            </p:cNvPr>
            <p:cNvSpPr/>
            <p:nvPr/>
          </p:nvSpPr>
          <p:spPr>
            <a:xfrm>
              <a:off x="2895598" y="1524000"/>
              <a:ext cx="2617045"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Intelligent Agent</a:t>
              </a:r>
              <a:endParaRPr lang="en-US" sz="5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122675" y="2638809"/>
              <a:ext cx="989109" cy="48749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210594" y="1654724"/>
              <a:ext cx="941037" cy="47048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1" name="TextBox 10">
              <a:extLst>
                <a:ext uri="{FF2B5EF4-FFF2-40B4-BE49-F238E27FC236}">
                  <a16:creationId xmlns:a16="http://schemas.microsoft.com/office/drawing/2014/main" id="{6B4CE341-C122-42D6-80D0-CEB1451506A8}"/>
                </a:ext>
              </a:extLst>
            </p:cNvPr>
            <p:cNvSpPr txBox="1"/>
            <p:nvPr/>
          </p:nvSpPr>
          <p:spPr>
            <a:xfrm>
              <a:off x="6151761" y="2146045"/>
              <a:ext cx="851367" cy="498504"/>
            </a:xfrm>
            <a:prstGeom prst="rect">
              <a:avLst/>
            </a:prstGeom>
            <a:noFill/>
          </p:spPr>
          <p:txBody>
            <a:bodyPr wrap="none" rtlCol="0">
              <a:spAutoFit/>
            </a:bodyPr>
            <a:lstStyle/>
            <a:p>
              <a:r>
                <a:rPr lang="en-US" sz="10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a:solidFill>
                    <a:schemeClr val="bg1"/>
                  </a:solidFill>
                </a:rPr>
                <a:t>Data</a:t>
              </a:r>
              <a:endParaRPr lang="en-US" sz="20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8" y="5372658"/>
              <a:ext cx="982252" cy="498504"/>
            </a:xfrm>
            <a:prstGeom prst="rect">
              <a:avLst/>
            </a:prstGeom>
            <a:noFill/>
          </p:spPr>
          <p:txBody>
            <a:bodyPr wrap="none" rtlCol="0">
              <a:spAutoFit/>
            </a:bodyPr>
            <a:lstStyle/>
            <a:p>
              <a:r>
                <a:rPr lang="en-US" sz="10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rot="3553702">
              <a:off x="4555472" y="3918896"/>
              <a:ext cx="866085" cy="493619"/>
            </a:xfrm>
            <a:prstGeom prst="rect">
              <a:avLst/>
            </a:prstGeom>
            <a:noFill/>
          </p:spPr>
          <p:txBody>
            <a:bodyPr wrap="square" rtlCol="0">
              <a:spAutoFit/>
            </a:bodyPr>
            <a:lstStyle/>
            <a:p>
              <a:r>
                <a:rPr lang="en-US" sz="10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511734" y="990599"/>
              <a:ext cx="1864715"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chemeClr val="bg1"/>
                  </a:solidFill>
                </a:rPr>
                <a:t>Objectives and</a:t>
              </a:r>
              <a:br>
                <a:rPr lang="en-US" sz="1050" dirty="0">
                  <a:solidFill>
                    <a:schemeClr val="bg1"/>
                  </a:solidFill>
                </a:rPr>
              </a:br>
              <a:r>
                <a:rPr lang="en-US" sz="105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1713590" y="6234436"/>
              <a:ext cx="2490530" cy="483396"/>
            </a:xfrm>
            <a:prstGeom prst="rect">
              <a:avLst/>
            </a:prstGeom>
            <a:noFill/>
          </p:spPr>
          <p:txBody>
            <a:bodyPr wrap="none" rtlCol="0">
              <a:spAutoFit/>
            </a:bodyPr>
            <a:lstStyle/>
            <a:p>
              <a:r>
                <a:rPr lang="en-US" sz="10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3113226" y="4436119"/>
            <a:ext cx="1522857" cy="728938"/>
          </a:xfrm>
          <a:prstGeom prst="irregularSeal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Action</a:t>
            </a:r>
          </a:p>
        </p:txBody>
      </p:sp>
      <p:cxnSp>
        <p:nvCxnSpPr>
          <p:cNvPr id="24" name="Straight Connector 23">
            <a:extLst>
              <a:ext uri="{FF2B5EF4-FFF2-40B4-BE49-F238E27FC236}">
                <a16:creationId xmlns:a16="http://schemas.microsoft.com/office/drawing/2014/main" id="{94566AF4-60EB-F8EF-3B84-66C3F67BCC40}"/>
              </a:ext>
            </a:extLst>
          </p:cNvPr>
          <p:cNvCxnSpPr>
            <a:cxnSpLocks/>
          </p:cNvCxnSpPr>
          <p:nvPr/>
        </p:nvCxnSpPr>
        <p:spPr>
          <a:xfrm flipV="1">
            <a:off x="1196744" y="4216821"/>
            <a:ext cx="153113" cy="1228690"/>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Lst>
          </p:cNvPr>
          <p:cNvCxnSpPr>
            <a:cxnSpLocks/>
            <a:endCxn id="21" idx="0"/>
          </p:cNvCxnSpPr>
          <p:nvPr/>
        </p:nvCxnSpPr>
        <p:spPr>
          <a:xfrm flipV="1">
            <a:off x="1921510" y="3436166"/>
            <a:ext cx="1848878" cy="199044"/>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Lst>
          </p:cNvPr>
          <p:cNvSpPr txBox="1"/>
          <p:nvPr/>
        </p:nvSpPr>
        <p:spPr>
          <a:xfrm rot="16652417">
            <a:off x="626272" y="46359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Lst>
          </p:cNvPr>
          <p:cNvSpPr txBox="1"/>
          <p:nvPr/>
        </p:nvSpPr>
        <p:spPr>
          <a:xfrm rot="21224789">
            <a:off x="2221719" y="32574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4" name="TextBox 33">
            <a:extLst>
              <a:ext uri="{FF2B5EF4-FFF2-40B4-BE49-F238E27FC236}">
                <a16:creationId xmlns:a16="http://schemas.microsoft.com/office/drawing/2014/main" id="{FEEFA7D2-4980-A89D-7113-860B5CE87DBF}"/>
              </a:ext>
            </a:extLst>
          </p:cNvPr>
          <p:cNvSpPr txBox="1"/>
          <p:nvPr/>
        </p:nvSpPr>
        <p:spPr>
          <a:xfrm rot="17090661">
            <a:off x="1574660" y="5055104"/>
            <a:ext cx="629536" cy="246221"/>
          </a:xfrm>
          <a:prstGeom prst="rect">
            <a:avLst/>
          </a:prstGeom>
          <a:noFill/>
        </p:spPr>
        <p:txBody>
          <a:bodyPr wrap="square" rtlCol="0">
            <a:spAutoFit/>
          </a:bodyPr>
          <a:lstStyle/>
          <a:p>
            <a:r>
              <a:rPr lang="en-US" sz="1000" dirty="0">
                <a:solidFill>
                  <a:schemeClr val="accent2"/>
                </a:solidFill>
              </a:rPr>
              <a:t>program</a:t>
            </a:r>
          </a:p>
        </p:txBody>
      </p:sp>
      <p:sp>
        <p:nvSpPr>
          <p:cNvPr id="22" name="Rectangle 21">
            <a:extLst>
              <a:ext uri="{FF2B5EF4-FFF2-40B4-BE49-F238E27FC236}">
                <a16:creationId xmlns:a16="http://schemas.microsoft.com/office/drawing/2014/main" id="{70091104-142C-9CA5-2617-EF35430AF080}"/>
              </a:ext>
            </a:extLst>
          </p:cNvPr>
          <p:cNvSpPr/>
          <p:nvPr/>
        </p:nvSpPr>
        <p:spPr>
          <a:xfrm>
            <a:off x="752704" y="3124200"/>
            <a:ext cx="4124096" cy="3304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Cloud 22">
            <a:extLst>
              <a:ext uri="{FF2B5EF4-FFF2-40B4-BE49-F238E27FC236}">
                <a16:creationId xmlns:a16="http://schemas.microsoft.com/office/drawing/2014/main" id="{0FC07237-315D-D77A-8390-15FF7FA535DF}"/>
              </a:ext>
            </a:extLst>
          </p:cNvPr>
          <p:cNvSpPr/>
          <p:nvPr/>
        </p:nvSpPr>
        <p:spPr>
          <a:xfrm>
            <a:off x="3909692" y="4335335"/>
            <a:ext cx="705789" cy="3500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a:t>Side effect</a:t>
            </a:r>
          </a:p>
        </p:txBody>
      </p:sp>
    </p:spTree>
    <p:extLst>
      <p:ext uri="{BB962C8B-B14F-4D97-AF65-F5344CB8AC3E}">
        <p14:creationId xmlns:p14="http://schemas.microsoft.com/office/powerpoint/2010/main" val="42674411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829992"/>
          </a:xfrm>
        </p:spPr>
        <p:txBody>
          <a:bodyPr>
            <a:normAutofit fontScale="775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r>
              <a:rPr lang="en-US" sz="1700" dirty="0"/>
              <a:t>New technologies always also present </a:t>
            </a:r>
            <a:r>
              <a:rPr lang="en-US" sz="1700" b="1" dirty="0"/>
              <a:t>dangers</a:t>
            </a:r>
            <a:r>
              <a:rPr lang="en-US" sz="1700" dirty="0"/>
              <a:t> and need to be regulated.</a:t>
            </a:r>
          </a:p>
          <a:p>
            <a:endParaRPr lang="en-US" sz="1700" dirty="0"/>
          </a:p>
          <a:p>
            <a:pPr marL="0" indent="0">
              <a:buNone/>
            </a:pPr>
            <a:r>
              <a:rPr lang="en-US" sz="1700" b="1" dirty="0"/>
              <a:t>This course will introduce simple techniques to create intelligent agents.</a:t>
            </a:r>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581025" y="1397000"/>
            <a:ext cx="7981950" cy="1015663"/>
          </a:xfrm>
          <a:prstGeom prst="rect">
            <a:avLst/>
          </a:prstGeom>
          <a:noFill/>
        </p:spPr>
        <p:txBody>
          <a:bodyPr wrap="square">
            <a:spAutoFit/>
          </a:bodyPr>
          <a:lstStyle/>
          <a:p>
            <a:pPr algn="ctr"/>
            <a:r>
              <a:rPr lang="en-US" sz="2000" b="1" dirty="0"/>
              <a:t>“Have machines solve problems that are challenging for humans.”</a:t>
            </a:r>
            <a:endParaRPr lang="en-US" sz="2000" dirty="0"/>
          </a:p>
          <a:p>
            <a:pPr algn="ctr"/>
            <a:r>
              <a:rPr lang="en-US" sz="2000" dirty="0"/>
              <a:t>We call such a machine an</a:t>
            </a:r>
            <a:r>
              <a:rPr lang="en-US" sz="2000" b="1" dirty="0"/>
              <a:t> intelligent agent.</a:t>
            </a:r>
          </a:p>
          <a:p>
            <a:pPr algn="ctr"/>
            <a:r>
              <a:rPr lang="en-US" sz="2000" dirty="0"/>
              <a:t>			</a:t>
            </a:r>
            <a:endParaRPr lang="en-US" sz="2000" dirty="0">
              <a:solidFill>
                <a:schemeClr val="bg1">
                  <a:lumMod val="65000"/>
                </a:schemeClr>
              </a:solidFill>
            </a:endParaRPr>
          </a:p>
        </p:txBody>
      </p:sp>
      <p:graphicFrame>
        <p:nvGraphicFramePr>
          <p:cNvPr id="3" name="Diagram 2">
            <a:extLst>
              <a:ext uri="{FF2B5EF4-FFF2-40B4-BE49-F238E27FC236}">
                <a16:creationId xmlns:a16="http://schemas.microsoft.com/office/drawing/2014/main" id="{E37A621F-B73E-5B02-F84F-2B893EA75619}"/>
              </a:ext>
            </a:extLst>
          </p:cNvPr>
          <p:cNvGraphicFramePr/>
          <p:nvPr/>
        </p:nvGraphicFramePr>
        <p:xfrm>
          <a:off x="1676400" y="2302939"/>
          <a:ext cx="6096000" cy="22831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96992D9C-939E-4C5F-3DE2-66B465C4813A}"/>
              </a:ext>
            </a:extLst>
          </p:cNvPr>
          <p:cNvSpPr txBox="1"/>
          <p:nvPr/>
        </p:nvSpPr>
        <p:spPr>
          <a:xfrm>
            <a:off x="838200" y="5080943"/>
            <a:ext cx="7981950" cy="400110"/>
          </a:xfrm>
          <a:prstGeom prst="rect">
            <a:avLst/>
          </a:prstGeom>
          <a:noFill/>
        </p:spPr>
        <p:txBody>
          <a:bodyPr wrap="square">
            <a:spAutoFit/>
          </a:bodyPr>
          <a:lstStyle/>
          <a:p>
            <a:r>
              <a:rPr lang="en-US" sz="2000" b="1" dirty="0"/>
              <a:t>How can we achieve this? Create an agent that can</a:t>
            </a:r>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2616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3" grpId="0">
        <p:bldAsOne/>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917488" y="5815231"/>
            <a:ext cx="3306739" cy="584775"/>
          </a:xfrm>
          <a:prstGeom prst="rect">
            <a:avLst/>
          </a:prstGeom>
          <a:noFill/>
        </p:spPr>
        <p:txBody>
          <a:bodyPr wrap="none" rtlCol="0">
            <a:spAutoFit/>
          </a:bodyPr>
          <a:lstStyle/>
          <a:p>
            <a:r>
              <a:rPr lang="en-US" sz="3200" b="1" dirty="0"/>
              <a:t>Cognitive Sciences</a:t>
            </a:r>
          </a:p>
        </p:txBody>
      </p:sp>
      <p:sp>
        <p:nvSpPr>
          <p:cNvPr id="5" name="Left Brace 4">
            <a:extLst>
              <a:ext uri="{FF2B5EF4-FFF2-40B4-BE49-F238E27FC236}">
                <a16:creationId xmlns:a16="http://schemas.microsoft.com/office/drawing/2014/main" id="{4894A1DB-6F51-A0EA-F97D-41524E2C0977}"/>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Lst>
          </p:cNvPr>
          <p:cNvGraphicFramePr>
            <a:graphicFrameLocks/>
          </p:cNvGraphicFramePr>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524000" y="2222847"/>
            <a:ext cx="4579176" cy="1587153"/>
          </a:xfrm>
          <a:prstGeom prst="rect">
            <a:avLst/>
          </a:prstGeom>
          <a:noFill/>
          <a:ln w="9525">
            <a:noFill/>
            <a:miter lim="800000"/>
            <a:headEnd/>
            <a:tailEnd/>
          </a:ln>
        </p:spPr>
      </p:pic>
      <p:sp>
        <p:nvSpPr>
          <p:cNvPr id="8195" name="Rectangle 3"/>
          <p:cNvSpPr>
            <a:spLocks noGrp="1" noChangeArrowheads="1"/>
          </p:cNvSpPr>
          <p:nvPr>
            <p:ph idx="1"/>
          </p:nvPr>
        </p:nvSpPr>
        <p:spPr>
          <a:xfrm>
            <a:off x="628650" y="1447800"/>
            <a:ext cx="6762750" cy="5029200"/>
          </a:xfrm>
        </p:spPr>
        <p:txBody>
          <a:bodyPr>
            <a:noAutofit/>
          </a:bodyPr>
          <a:lstStyle/>
          <a:p>
            <a:r>
              <a:rPr lang="en-US" sz="1800" dirty="0"/>
              <a:t>Alan Turing rejects the question “Can machines think?”</a:t>
            </a:r>
          </a:p>
          <a:p>
            <a:r>
              <a:rPr lang="en-US" sz="1800" dirty="0"/>
              <a:t>The Turing Test tries to define what acting like a human means</a:t>
            </a:r>
            <a:br>
              <a:rPr lang="en-US" sz="1800" dirty="0"/>
            </a:br>
            <a:endParaRPr lang="en-US" sz="1800" dirty="0"/>
          </a:p>
          <a:p>
            <a:endParaRPr lang="en-US" sz="1800" dirty="0"/>
          </a:p>
          <a:p>
            <a:pPr marL="0" indent="0">
              <a:buNone/>
            </a:pPr>
            <a:br>
              <a:rPr lang="en-US" sz="1800" dirty="0"/>
            </a:br>
            <a:endParaRPr lang="en-US" sz="1800" dirty="0"/>
          </a:p>
          <a:p>
            <a:endParaRPr lang="en-US" sz="1800" dirty="0"/>
          </a:p>
          <a:p>
            <a:pPr marL="0" indent="0">
              <a:buNone/>
            </a:pPr>
            <a:endParaRPr lang="en-US" sz="1800" dirty="0"/>
          </a:p>
          <a:p>
            <a:r>
              <a:rPr lang="en-US" sz="1800" dirty="0"/>
              <a:t>What capabilities would a computer need to have to pass the Turing Test? These are still the core AI areas.</a:t>
            </a:r>
          </a:p>
          <a:p>
            <a:pPr lvl="1"/>
            <a:r>
              <a:rPr lang="en-US" sz="1600" dirty="0"/>
              <a:t>Natural language processing</a:t>
            </a:r>
          </a:p>
          <a:p>
            <a:pPr lvl="1"/>
            <a:r>
              <a:rPr lang="en-US" sz="1600" dirty="0"/>
              <a:t>Knowledge representation</a:t>
            </a:r>
          </a:p>
          <a:p>
            <a:pPr lvl="1"/>
            <a:r>
              <a:rPr lang="en-US" sz="1600" dirty="0"/>
              <a:t>Automated reasoning</a:t>
            </a:r>
          </a:p>
          <a:p>
            <a:pPr lvl="1"/>
            <a:r>
              <a:rPr lang="en-US" sz="1600" dirty="0"/>
              <a:t>Machine learning</a:t>
            </a:r>
            <a:endParaRPr lang="en-US" sz="1800" dirty="0"/>
          </a:p>
          <a:p>
            <a:r>
              <a:rPr lang="en-US" sz="1800" dirty="0"/>
              <a:t>Turing predicted that by the year 2000, machines would be able to fool 30% of human judges for five minutes. </a:t>
            </a:r>
            <a:br>
              <a:rPr lang="en-US" sz="1800" dirty="0"/>
            </a:br>
            <a:r>
              <a:rPr lang="en-US" sz="1800" dirty="0"/>
              <a:t>ChatGPT (2023) is probably doing a least that!</a:t>
            </a:r>
          </a:p>
        </p:txBody>
      </p:sp>
      <p:pic>
        <p:nvPicPr>
          <p:cNvPr id="10245" name="Picture 3"/>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Lst>
          </p:cNvPr>
          <p:cNvGraphicFramePr>
            <a:graphicFrameLocks/>
          </p:cNvGraphicFramePr>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1F1999A5-A9F1-D8DC-079A-32F097EB75B4}"/>
              </a:ext>
            </a:extLst>
          </p:cNvPr>
          <p:cNvSpPr txBox="1"/>
          <p:nvPr/>
        </p:nvSpPr>
        <p:spPr>
          <a:xfrm>
            <a:off x="7290292" y="3230039"/>
            <a:ext cx="1828800" cy="954107"/>
          </a:xfrm>
          <a:prstGeom prst="rect">
            <a:avLst/>
          </a:prstGeom>
          <a:noFill/>
        </p:spPr>
        <p:txBody>
          <a:bodyPr wrap="square">
            <a:spAutoFit/>
          </a:bodyPr>
          <a:lstStyle/>
          <a:p>
            <a:pPr algn="ctr"/>
            <a:r>
              <a:rPr lang="en-US" sz="1400" dirty="0"/>
              <a:t>Alan Turing (1950) "Computing machinery and intelligence“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dirty="0"/>
              <a:t>A lot depends on expectations.</a:t>
            </a:r>
          </a:p>
          <a:p>
            <a:pPr lvl="2">
              <a:buFont typeface="Arial" pitchFamily="34" charset="0"/>
              <a:buChar char="•"/>
            </a:pPr>
            <a:r>
              <a:rPr lang="en-US" dirty="0"/>
              <a:t>Anthropomorphic fallacy: humans tend to humanize things.</a:t>
            </a:r>
          </a:p>
          <a:p>
            <a:pPr lvl="1"/>
            <a:r>
              <a:rPr lang="en-US" dirty="0"/>
              <a:t>Imitate intelligence without intelligence. E.g., the early chatbots ELIZA (1964) simulates a conversation using pattern matching.</a:t>
            </a:r>
          </a:p>
          <a:p>
            <a:pPr marL="0" indent="0">
              <a:buNone/>
            </a:pPr>
            <a:endParaRPr lang="en-US" sz="2400" dirty="0"/>
          </a:p>
          <a:p>
            <a:pPr marL="0" indent="0">
              <a:buNone/>
            </a:pPr>
            <a:r>
              <a:rPr lang="en-US" sz="2400" dirty="0"/>
              <a:t>Is passing the Turing test a good scientific goal?</a:t>
            </a:r>
          </a:p>
          <a:p>
            <a:pPr lvl="1"/>
            <a:r>
              <a:rPr lang="en-US" dirty="0"/>
              <a:t>Engineering perspective: Imitating a human is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Lst>
          </p:cNvPr>
          <p:cNvSpPr/>
          <p:nvPr/>
        </p:nvSpPr>
        <p:spPr>
          <a:xfrm>
            <a:off x="5181600" y="3276600"/>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95556"/>
            <a:ext cx="7886700" cy="3228844"/>
          </a:xfrm>
        </p:spPr>
        <p:txBody>
          <a:bodyPr>
            <a:normAutofit lnSpcReduction="10000"/>
          </a:bodyPr>
          <a:lstStyle/>
          <a:p>
            <a:pPr>
              <a:buFontTx/>
              <a:buChar char="•"/>
            </a:pPr>
            <a:r>
              <a:rPr lang="en-US" b="1" dirty="0"/>
              <a:t>Thinking Rationality</a:t>
            </a:r>
            <a:r>
              <a:rPr lang="en-US" dirty="0"/>
              <a:t>: Draw sensible conclusions from facts, logic and data.</a:t>
            </a:r>
          </a:p>
          <a:p>
            <a:pPr>
              <a:buFontTx/>
              <a:buChar char="•"/>
            </a:pPr>
            <a:r>
              <a:rPr lang="en-US" b="1" dirty="0"/>
              <a:t>Logic</a:t>
            </a:r>
            <a:r>
              <a:rPr lang="en-US" dirty="0"/>
              <a:t>: A chain of argument that always yield correct conclusions. </a:t>
            </a:r>
            <a:br>
              <a:rPr lang="en-US" dirty="0"/>
            </a:br>
            <a:r>
              <a:rPr lang="en-US" sz="1800" dirty="0"/>
              <a:t>E.g., “Socrates is a man; all men are mortal; therefore, Socrates is mortal.”</a:t>
            </a:r>
            <a:endParaRPr lang="en-US" sz="2000" dirty="0"/>
          </a:p>
          <a:p>
            <a:pPr>
              <a:buFontTx/>
              <a:buChar char="•"/>
            </a:pPr>
            <a:r>
              <a:rPr lang="en-US" b="1" dirty="0"/>
              <a:t>Logic-based approach to AI</a:t>
            </a:r>
            <a:r>
              <a:rPr lang="en-US" dirty="0"/>
              <a:t>: Describe problem in formal logic notation and apply general deduction procedures to solve it.</a:t>
            </a:r>
            <a:br>
              <a:rPr lang="en-US" dirty="0"/>
            </a:br>
            <a:r>
              <a:rPr lang="en-US" dirty="0"/>
              <a:t>Issues:</a:t>
            </a:r>
          </a:p>
          <a:p>
            <a:pPr lvl="1"/>
            <a:r>
              <a:rPr lang="en-US" dirty="0"/>
              <a:t>Describing real-world problems and knowledge using logic notation is hard.</a:t>
            </a:r>
          </a:p>
          <a:p>
            <a:pPr lvl="1"/>
            <a:r>
              <a:rPr lang="en-US" dirty="0"/>
              <a:t>Computational complexity of finding the solution.</a:t>
            </a:r>
          </a:p>
          <a:p>
            <a:pPr lvl="1"/>
            <a:r>
              <a:rPr lang="en-US" dirty="0"/>
              <a:t>Much intelligent or “rational” behavior in an uncertain world cannot be defined by simple logic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a14:m>
                <a:endParaRPr lang="en-US" dirty="0"/>
              </a:p>
              <a:p>
                <a:pPr indent="-114300" algn="ctr"/>
                <a:endParaRPr lang="en-US" dirty="0"/>
              </a:p>
              <a:p>
                <a:pPr indent="-114300" algn="ctr"/>
                <a:r>
                  <a:rPr lang="en-US" dirty="0"/>
                  <a:t>Should it rather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r="-2070"/>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Lst>
          </p:cNvPr>
          <p:cNvGraphicFramePr>
            <a:graphicFrameLocks/>
          </p:cNvGraphicFramePr>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4388</TotalTime>
  <Words>2711</Words>
  <Application>Microsoft Office PowerPoint</Application>
  <PresentationFormat>On-screen Show (4:3)</PresentationFormat>
  <Paragraphs>401</Paragraphs>
  <Slides>45</Slides>
  <Notes>26</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Calibri Light</vt:lpstr>
      <vt:lpstr>Cambria Math</vt:lpstr>
      <vt:lpstr>MercurySSm-Book-Pro_Web</vt:lpstr>
      <vt:lpstr>Open Sans</vt:lpstr>
      <vt:lpstr>source sans pro</vt:lpstr>
      <vt:lpstr>Times New Roman</vt:lpstr>
      <vt:lpstr>Office Theme</vt:lpstr>
      <vt:lpstr>CS 5/7320  Artificial Intelligence  Introduction  AIMA Chapters 1 + 27</vt:lpstr>
      <vt:lpstr>PowerPoint Presentation</vt:lpstr>
      <vt:lpstr>What is AI?</vt:lpstr>
      <vt:lpstr>What is Intelligence?</vt:lpstr>
      <vt:lpstr>The Goal of AI</vt:lpstr>
      <vt:lpstr>PowerPoint Presentation</vt:lpstr>
      <vt:lpstr>PowerPoint Presentation</vt:lpstr>
      <vt:lpstr>Turing Test: Criticism</vt:lpstr>
      <vt:lpstr>PowerPoint Presentation</vt:lpstr>
      <vt:lpstr>PowerPoint Presentation</vt:lpstr>
      <vt:lpstr>What type of AI do we cover in this course?</vt:lpstr>
      <vt:lpstr>Fields Related to AI</vt:lpstr>
      <vt:lpstr>What are the Components of an  Intelligent Agent?</vt:lpstr>
      <vt:lpstr>Example: Self-Driving Car</vt:lpstr>
      <vt:lpstr>Example: LLM</vt:lpstr>
      <vt:lpstr>Machine Learning vs. Artificial Intelligence</vt:lpstr>
      <vt:lpstr>The History of AI</vt:lpstr>
      <vt:lpstr>PowerPoint Presentation</vt:lpstr>
      <vt:lpstr>What accounts for recent successes in AI?</vt:lpstr>
      <vt:lpstr>AI is harder than originally thought  Herbert Simon, 1957</vt:lpstr>
      <vt:lpstr>From Blocks World to Modern Object Recognition</vt:lpstr>
      <vt:lpstr>“Moravec’s Paradox”</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Commonly-Cited Safety and Ethics Principles</vt:lpstr>
      <vt:lpstr>European Union</vt:lpstr>
      <vt:lpstr>PowerPoint Presentation</vt:lpstr>
      <vt:lpstr>In the US</vt:lpstr>
      <vt:lpstr>European Union Study</vt:lpstr>
      <vt:lpstr>PowerPoint Presentation</vt:lpstr>
      <vt:lpstr>PowerPoint Presentation</vt:lpstr>
      <vt:lpstr>Algorithmic Bias</vt:lpstr>
      <vt:lpstr>AI Safety</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68</cp:revision>
  <dcterms:created xsi:type="dcterms:W3CDTF">2021-01-29T15:10:36Z</dcterms:created>
  <dcterms:modified xsi:type="dcterms:W3CDTF">2024-09-09T16:07:16Z</dcterms:modified>
</cp:coreProperties>
</file>